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37"/>
  </p:notesMasterIdLst>
  <p:sldIdLst>
    <p:sldId id="2147480084" r:id="rId5"/>
    <p:sldId id="2147480087" r:id="rId6"/>
    <p:sldId id="2147480067" r:id="rId7"/>
    <p:sldId id="2147480085" r:id="rId8"/>
    <p:sldId id="2147480075" r:id="rId9"/>
    <p:sldId id="2147480086" r:id="rId10"/>
    <p:sldId id="2147480091" r:id="rId11"/>
    <p:sldId id="2147480092" r:id="rId12"/>
    <p:sldId id="2147480093" r:id="rId13"/>
    <p:sldId id="2147480089" r:id="rId14"/>
    <p:sldId id="2147480088" r:id="rId15"/>
    <p:sldId id="2147480076" r:id="rId16"/>
    <p:sldId id="2147480066" r:id="rId17"/>
    <p:sldId id="2147480069" r:id="rId18"/>
    <p:sldId id="259" r:id="rId19"/>
    <p:sldId id="2147480068" r:id="rId20"/>
    <p:sldId id="2147480071" r:id="rId21"/>
    <p:sldId id="2147480072" r:id="rId22"/>
    <p:sldId id="2147480073" r:id="rId23"/>
    <p:sldId id="2147480077" r:id="rId24"/>
    <p:sldId id="2147480096" r:id="rId25"/>
    <p:sldId id="2147480097" r:id="rId26"/>
    <p:sldId id="2147480102" r:id="rId27"/>
    <p:sldId id="2147480103" r:id="rId28"/>
    <p:sldId id="2147480104" r:id="rId29"/>
    <p:sldId id="2147480099" r:id="rId30"/>
    <p:sldId id="2147480101" r:id="rId31"/>
    <p:sldId id="2147480100" r:id="rId32"/>
    <p:sldId id="2147480070" r:id="rId33"/>
    <p:sldId id="2147480098" r:id="rId34"/>
    <p:sldId id="2147480095" r:id="rId35"/>
    <p:sldId id="214748009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권한" id="{FDD91C7A-AC61-4F07-BC27-354A00AA5C0B}">
          <p14:sldIdLst>
            <p14:sldId id="2147480084"/>
            <p14:sldId id="2147480087"/>
          </p14:sldIdLst>
        </p14:section>
        <p14:section name="매칭 자동화 프로세스" id="{5DFB4D5B-D13A-44A3-ABA8-27B3FA34ED85}">
          <p14:sldIdLst>
            <p14:sldId id="2147480067"/>
            <p14:sldId id="2147480085"/>
            <p14:sldId id="2147480075"/>
            <p14:sldId id="2147480086"/>
            <p14:sldId id="2147480091"/>
            <p14:sldId id="2147480092"/>
            <p14:sldId id="2147480093"/>
            <p14:sldId id="2147480089"/>
            <p14:sldId id="2147480088"/>
            <p14:sldId id="2147480076"/>
            <p14:sldId id="2147480066"/>
          </p14:sldIdLst>
        </p14:section>
        <p14:section name="PS Dashboard" id="{525B7C02-4686-48F2-9B72-331C2F56C42E}">
          <p14:sldIdLst>
            <p14:sldId id="2147480069"/>
            <p14:sldId id="259"/>
            <p14:sldId id="2147480068"/>
            <p14:sldId id="2147480071"/>
            <p14:sldId id="2147480072"/>
            <p14:sldId id="2147480073"/>
            <p14:sldId id="2147480077"/>
            <p14:sldId id="2147480096"/>
            <p14:sldId id="2147480097"/>
            <p14:sldId id="2147480102"/>
            <p14:sldId id="2147480103"/>
            <p14:sldId id="2147480104"/>
            <p14:sldId id="2147480099"/>
            <p14:sldId id="2147480101"/>
            <p14:sldId id="2147480100"/>
            <p14:sldId id="2147480070"/>
            <p14:sldId id="2147480098"/>
            <p14:sldId id="2147480095"/>
          </p14:sldIdLst>
        </p14:section>
        <p14:section name="관리자페이지" id="{A2457E3A-F64D-40A0-97A3-EA8A889194D0}">
          <p14:sldIdLst>
            <p14:sldId id="21474800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D3CC9-9BE0-4E97-A5DD-11A58BC95CBD}" v="32" dt="2025-03-17T09:40:36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4E169-E607-4489-8E8D-26156C9F9044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7FC5F-2521-47BD-8B8A-CB2AFC430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489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FC5F-2521-47BD-8B8A-CB2AFC430B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5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FC5F-2521-47BD-8B8A-CB2AFC430B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6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FC5F-2521-47BD-8B8A-CB2AFC430B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4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FC5F-2521-47BD-8B8A-CB2AFC430B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FC5F-2521-47BD-8B8A-CB2AFC430B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04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FC5F-2521-47BD-8B8A-CB2AFC430B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767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8.jpeg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>
            <a:extLst>
              <a:ext uri="{FF2B5EF4-FFF2-40B4-BE49-F238E27FC236}">
                <a16:creationId xmlns:a16="http://schemas.microsoft.com/office/drawing/2014/main" id="{908BE280-FF7A-45E6-B036-5B76325F9C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62085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2" name="개체 1" hidden="1">
                        <a:extLst>
                          <a:ext uri="{FF2B5EF4-FFF2-40B4-BE49-F238E27FC236}">
                            <a16:creationId xmlns:a16="http://schemas.microsoft.com/office/drawing/2014/main" id="{908BE280-FF7A-45E6-B036-5B76325F9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4" name="Picture 8" descr="사진 설명이 없습니다.">
            <a:extLst>
              <a:ext uri="{FF2B5EF4-FFF2-40B4-BE49-F238E27FC236}">
                <a16:creationId xmlns:a16="http://schemas.microsoft.com/office/drawing/2014/main" id="{DF7B5E56-6C2B-40AD-983E-4F17A83B855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828" y="14597"/>
            <a:ext cx="12198827" cy="68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06AB53F-4456-44F4-BFA4-3DABDA40B13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391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7AD3D1-50F2-4A2E-88EE-D1CDD76B9154}"/>
              </a:ext>
            </a:extLst>
          </p:cNvPr>
          <p:cNvSpPr txBox="1"/>
          <p:nvPr userDrawn="1"/>
        </p:nvSpPr>
        <p:spPr>
          <a:xfrm>
            <a:off x="417116" y="6504849"/>
            <a:ext cx="9369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본 문서는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(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주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)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두산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밥캣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 정보자산으로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승인을 받지 않은 문서의 열람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수정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배포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복사를 금지합니다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This document is the informational asset of Doosan Bobcat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Corporation. Thus, unauthorized access, revision, distribution and copying of this document are strictly prohibited. </a:t>
            </a: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Regular"/>
              <a:ea typeface="Noto Sans CJK KR Regular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59D7D8-90F3-4397-B7ED-A45C8FB869DB}"/>
              </a:ext>
            </a:extLst>
          </p:cNvPr>
          <p:cNvSpPr/>
          <p:nvPr userDrawn="1"/>
        </p:nvSpPr>
        <p:spPr>
          <a:xfrm>
            <a:off x="9545864" y="0"/>
            <a:ext cx="2639309" cy="1685315"/>
          </a:xfrm>
          <a:prstGeom prst="rect">
            <a:avLst/>
          </a:prstGeom>
          <a:solidFill>
            <a:srgbClr val="1C6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1C61AB"/>
              </a:solidFill>
              <a:effectLst/>
              <a:uLnTx/>
              <a:uFillTx/>
              <a:latin typeface="Calibri"/>
              <a:ea typeface="Noto Sans CJK KR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CE3F8A-B981-4E78-87D2-76788854777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15224" y="984366"/>
            <a:ext cx="1945749" cy="521461"/>
          </a:xfrm>
          <a:prstGeom prst="rect">
            <a:avLst/>
          </a:prstGeom>
        </p:spPr>
      </p:pic>
      <p:pic>
        <p:nvPicPr>
          <p:cNvPr id="15" name="그림 14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24CE2ECF-6F4F-4E14-8A2B-3AB5809248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78352" t="14444" b="65578"/>
          <a:stretch/>
        </p:blipFill>
        <p:spPr>
          <a:xfrm>
            <a:off x="9487348" y="183196"/>
            <a:ext cx="2639309" cy="7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9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 3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6C0B549-5E97-4446-8CAF-49530080A31C}"/>
              </a:ext>
            </a:extLst>
          </p:cNvPr>
          <p:cNvSpPr/>
          <p:nvPr userDrawn="1"/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rgbClr val="CCEFE6"/>
          </a:solidFill>
          <a:ln>
            <a:solidFill>
              <a:srgbClr val="CCE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Noto Sans CJK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33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 3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CB9AE7-FBFB-4E08-B863-5E6B573494F3}"/>
              </a:ext>
            </a:extLst>
          </p:cNvPr>
          <p:cNvCxnSpPr>
            <a:cxnSpLocks/>
          </p:cNvCxnSpPr>
          <p:nvPr userDrawn="1"/>
        </p:nvCxnSpPr>
        <p:spPr>
          <a:xfrm>
            <a:off x="0" y="684000"/>
            <a:ext cx="12192000" cy="0"/>
          </a:xfrm>
          <a:prstGeom prst="line">
            <a:avLst/>
          </a:prstGeom>
          <a:ln w="19050">
            <a:solidFill>
              <a:srgbClr val="00A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908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338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4D4FA792-507D-40B8-A7F3-61A36A65F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4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>
            <a:extLst>
              <a:ext uri="{FF2B5EF4-FFF2-40B4-BE49-F238E27FC236}">
                <a16:creationId xmlns:a16="http://schemas.microsoft.com/office/drawing/2014/main" id="{908BE280-FF7A-45E6-B036-5B76325F9C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9937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2" name="개체 1" hidden="1">
                        <a:extLst>
                          <a:ext uri="{FF2B5EF4-FFF2-40B4-BE49-F238E27FC236}">
                            <a16:creationId xmlns:a16="http://schemas.microsoft.com/office/drawing/2014/main" id="{908BE280-FF7A-45E6-B036-5B76325F9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그림 15" descr="비계, 창고이(가) 표시된 사진&#10;&#10;자동 생성된 설명">
            <a:extLst>
              <a:ext uri="{FF2B5EF4-FFF2-40B4-BE49-F238E27FC236}">
                <a16:creationId xmlns:a16="http://schemas.microsoft.com/office/drawing/2014/main" id="{F96B0772-D078-4E2A-A7AC-390FC187A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113"/>
            <a:ext cx="12188824" cy="6828806"/>
          </a:xfrm>
          <a:prstGeom prst="rect">
            <a:avLst/>
          </a:prstGeom>
        </p:spPr>
      </p:pic>
      <p:pic>
        <p:nvPicPr>
          <p:cNvPr id="4" name="그림 3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06AB53F-4456-44F4-BFA4-3DABDA40B13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391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7AD3D1-50F2-4A2E-88EE-D1CDD76B9154}"/>
              </a:ext>
            </a:extLst>
          </p:cNvPr>
          <p:cNvSpPr txBox="1"/>
          <p:nvPr userDrawn="1"/>
        </p:nvSpPr>
        <p:spPr>
          <a:xfrm>
            <a:off x="417116" y="6504849"/>
            <a:ext cx="9369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본 문서는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(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주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)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두산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밥캣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 정보자산으로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승인을 받지 않은 문서의 열람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수정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배포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복사를 금지합니다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This document is the informational asset of Doosan Bobcat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Corporation. Thus, unauthorized access, revision, distribution and copying of this document are strictly prohibited. </a:t>
            </a: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Regular"/>
              <a:ea typeface="Noto Sans CJK KR Regular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59D7D8-90F3-4397-B7ED-A45C8FB869DB}"/>
              </a:ext>
            </a:extLst>
          </p:cNvPr>
          <p:cNvSpPr/>
          <p:nvPr userDrawn="1"/>
        </p:nvSpPr>
        <p:spPr>
          <a:xfrm>
            <a:off x="9545864" y="0"/>
            <a:ext cx="2639309" cy="1685315"/>
          </a:xfrm>
          <a:prstGeom prst="rect">
            <a:avLst/>
          </a:prstGeom>
          <a:solidFill>
            <a:srgbClr val="1C6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1C61AB"/>
              </a:solidFill>
              <a:effectLst/>
              <a:uLnTx/>
              <a:uFillTx/>
              <a:latin typeface="Calibri"/>
              <a:ea typeface="Noto Sans CJK KR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CE3F8A-B981-4E78-87D2-76788854777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15224" y="984366"/>
            <a:ext cx="1945749" cy="521461"/>
          </a:xfrm>
          <a:prstGeom prst="rect">
            <a:avLst/>
          </a:prstGeom>
        </p:spPr>
      </p:pic>
      <p:pic>
        <p:nvPicPr>
          <p:cNvPr id="15" name="그림 14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24CE2ECF-6F4F-4E14-8A2B-3AB5809248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78352" t="14444" b="65578"/>
          <a:stretch/>
        </p:blipFill>
        <p:spPr>
          <a:xfrm>
            <a:off x="9487348" y="183196"/>
            <a:ext cx="2639309" cy="7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0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>
            <a:extLst>
              <a:ext uri="{FF2B5EF4-FFF2-40B4-BE49-F238E27FC236}">
                <a16:creationId xmlns:a16="http://schemas.microsoft.com/office/drawing/2014/main" id="{908BE280-FF7A-45E6-B036-5B76325F9C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0939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2" name="개체 1" hidden="1">
                        <a:extLst>
                          <a:ext uri="{FF2B5EF4-FFF2-40B4-BE49-F238E27FC236}">
                            <a16:creationId xmlns:a16="http://schemas.microsoft.com/office/drawing/2014/main" id="{908BE280-FF7A-45E6-B036-5B76325F9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4D46721-BC75-4826-ADAD-644E72A84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38333"/>
            <a:ext cx="12192000" cy="5819667"/>
          </a:xfrm>
          <a:prstGeom prst="rect">
            <a:avLst/>
          </a:prstGeom>
        </p:spPr>
      </p:pic>
      <p:pic>
        <p:nvPicPr>
          <p:cNvPr id="4" name="그림 3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06AB53F-4456-44F4-BFA4-3DABDA40B13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391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7AD3D1-50F2-4A2E-88EE-D1CDD76B9154}"/>
              </a:ext>
            </a:extLst>
          </p:cNvPr>
          <p:cNvSpPr txBox="1"/>
          <p:nvPr userDrawn="1"/>
        </p:nvSpPr>
        <p:spPr>
          <a:xfrm>
            <a:off x="417116" y="6504849"/>
            <a:ext cx="9369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본 문서는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(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주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)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두산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밥캣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 정보자산으로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승인을 받지 않은 문서의 열람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수정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배포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복사를 금지합니다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This document is the informational asset of Doosan Bobcat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/>
                <a:ea typeface="Noto Sans CJK KR Regular"/>
                <a:cs typeface="Arial" pitchFamily="34" charset="0"/>
              </a:rPr>
              <a:t>Corporation. Thus, unauthorized access, revision, distribution and copying of this document are strictly prohibited. </a:t>
            </a: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Regular"/>
              <a:ea typeface="Noto Sans CJK KR Regular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59D7D8-90F3-4397-B7ED-A45C8FB869DB}"/>
              </a:ext>
            </a:extLst>
          </p:cNvPr>
          <p:cNvSpPr/>
          <p:nvPr userDrawn="1"/>
        </p:nvSpPr>
        <p:spPr>
          <a:xfrm>
            <a:off x="9545864" y="0"/>
            <a:ext cx="2639309" cy="1685315"/>
          </a:xfrm>
          <a:prstGeom prst="rect">
            <a:avLst/>
          </a:prstGeom>
          <a:solidFill>
            <a:srgbClr val="1C6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1C61AB"/>
              </a:solidFill>
              <a:effectLst/>
              <a:uLnTx/>
              <a:uFillTx/>
              <a:latin typeface="Calibri"/>
              <a:ea typeface="Noto Sans CJK KR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CE3F8A-B981-4E78-87D2-76788854777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15224" y="984366"/>
            <a:ext cx="1945749" cy="521461"/>
          </a:xfrm>
          <a:prstGeom prst="rect">
            <a:avLst/>
          </a:prstGeom>
        </p:spPr>
      </p:pic>
      <p:pic>
        <p:nvPicPr>
          <p:cNvPr id="15" name="그림 14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24CE2ECF-6F4F-4E14-8A2B-3AB5809248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78352" t="14444" b="65578"/>
          <a:stretch/>
        </p:blipFill>
        <p:spPr>
          <a:xfrm>
            <a:off x="9487348" y="183196"/>
            <a:ext cx="2639309" cy="7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>
            <a:extLst>
              <a:ext uri="{FF2B5EF4-FFF2-40B4-BE49-F238E27FC236}">
                <a16:creationId xmlns:a16="http://schemas.microsoft.com/office/drawing/2014/main" id="{C44C2D35-F3DA-48A2-9034-C063965294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7853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2" name="개체 1" hidden="1">
                        <a:extLst>
                          <a:ext uri="{FF2B5EF4-FFF2-40B4-BE49-F238E27FC236}">
                            <a16:creationId xmlns:a16="http://schemas.microsoft.com/office/drawing/2014/main" id="{C44C2D35-F3DA-48A2-9034-C06396529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6FD5F11A-7606-4DD6-A278-2CB48DEFF15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6252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A02221-F5F1-447C-BF49-60582D9CC9F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4655" y="522513"/>
            <a:ext cx="1925537" cy="5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6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 1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>
            <a:extLst>
              <a:ext uri="{FF2B5EF4-FFF2-40B4-BE49-F238E27FC236}">
                <a16:creationId xmlns:a16="http://schemas.microsoft.com/office/drawing/2014/main" id="{3E64A5AF-4828-4DA9-928B-2F653160FE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4376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2" name="개체 1" hidden="1">
                        <a:extLst>
                          <a:ext uri="{FF2B5EF4-FFF2-40B4-BE49-F238E27FC236}">
                            <a16:creationId xmlns:a16="http://schemas.microsoft.com/office/drawing/2014/main" id="{3E64A5AF-4828-4DA9-928B-2F653160FE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AF9551-790E-4CA7-B771-D7C637C8B453}"/>
              </a:ext>
            </a:extLst>
          </p:cNvPr>
          <p:cNvCxnSpPr>
            <a:cxnSpLocks/>
          </p:cNvCxnSpPr>
          <p:nvPr userDrawn="1"/>
        </p:nvCxnSpPr>
        <p:spPr>
          <a:xfrm>
            <a:off x="0" y="684000"/>
            <a:ext cx="12192000" cy="0"/>
          </a:xfrm>
          <a:prstGeom prst="line">
            <a:avLst/>
          </a:prstGeom>
          <a:ln w="19050">
            <a:solidFill>
              <a:srgbClr val="00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8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B4467C3-31E2-4AE9-B345-40E0A71985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6716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 1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6C0B549-5E97-4446-8CAF-49530080A31C}"/>
              </a:ext>
            </a:extLst>
          </p:cNvPr>
          <p:cNvSpPr/>
          <p:nvPr userDrawn="1"/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rgbClr val="CCDFF1"/>
          </a:solidFill>
          <a:ln>
            <a:solidFill>
              <a:srgbClr val="CCD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Noto Sans CJK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26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 2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6C0B549-5E97-4446-8CAF-49530080A31C}"/>
              </a:ext>
            </a:extLst>
          </p:cNvPr>
          <p:cNvSpPr/>
          <p:nvPr userDrawn="1"/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rgbClr val="CCEDF7"/>
          </a:solidFill>
          <a:ln>
            <a:solidFill>
              <a:srgbClr val="CCE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Noto Sans CJK KR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41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 2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1DFF20-67A8-4BBB-86C6-852496F131D7}"/>
              </a:ext>
            </a:extLst>
          </p:cNvPr>
          <p:cNvCxnSpPr>
            <a:cxnSpLocks/>
          </p:cNvCxnSpPr>
          <p:nvPr userDrawn="1"/>
        </p:nvCxnSpPr>
        <p:spPr>
          <a:xfrm>
            <a:off x="0" y="684000"/>
            <a:ext cx="12192000" cy="0"/>
          </a:xfrm>
          <a:prstGeom prst="line">
            <a:avLst/>
          </a:prstGeom>
          <a:ln w="19050">
            <a:solidFill>
              <a:srgbClr val="00A5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89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507302803"/>
              </p:ext>
            </p:extLst>
          </p:nvPr>
        </p:nvGraphicFramePr>
        <p:xfrm>
          <a:off x="2120" y="2119"/>
          <a:ext cx="211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347" imgH="348" progId="TCLayout.ActiveDocument.1">
                  <p:embed/>
                </p:oleObj>
              </mc:Choice>
              <mc:Fallback>
                <p:oleObj name="think-cell Slide" r:id="rId17" imgW="347" imgH="34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20" y="2119"/>
                        <a:ext cx="211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16"/>
            </p:custDataLst>
          </p:nvPr>
        </p:nvSpPr>
        <p:spPr>
          <a:xfrm>
            <a:off x="4" y="1"/>
            <a:ext cx="211668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75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Noto Sans CJK KR Regular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4AC5C-FDDA-4F9D-B681-FA49D16FC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96726" y="6649434"/>
            <a:ext cx="295275" cy="2040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1508EE-8BDE-47B1-B1E1-0BAF744F7C04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Noto Sans CJK KR Regular"/>
                <a:cs typeface="Arial" panose="020B0604020202020204" pitchFamily="34" charset="0"/>
              </a:rPr>
              <a:pPr marL="0" marR="0" lvl="0" indent="0" algn="ctr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Noto Sans CJK KR Regular"/>
              <a:cs typeface="Arial" panose="020B0604020202020204" pitchFamily="34" charset="0"/>
            </a:endParaRPr>
          </a:p>
        </p:txBody>
      </p:sp>
      <p:pic>
        <p:nvPicPr>
          <p:cNvPr id="8" name="Picture 74" descr="D:\jisung2.kim\Documents\01. DIBH_Strategy &amp; TQM\99. 기타\Design Guideline\Bobcat_Guide_Data\1. logo file\2. Bobcat logo\2. Signiture\Bobcat_Black.png">
            <a:extLst>
              <a:ext uri="{FF2B5EF4-FFF2-40B4-BE49-F238E27FC236}">
                <a16:creationId xmlns:a16="http://schemas.microsoft.com/office/drawing/2014/main" id="{A48EE6F3-D34C-4BF1-807A-580F46E461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22" y="6531002"/>
            <a:ext cx="761987" cy="20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290B260E-1544-47E2-A4A7-E230D0B39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0852" t="9726" r="1264" b="83094"/>
          <a:stretch/>
        </p:blipFill>
        <p:spPr>
          <a:xfrm>
            <a:off x="211671" y="6518510"/>
            <a:ext cx="1014227" cy="2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0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/>
  <p:txStyles>
    <p:titleStyle>
      <a:lvl1pPr algn="ctr" defTabSz="342848" rtl="0" eaLnBrk="1" latinLnBrk="0" hangingPunct="1">
        <a:spcBef>
          <a:spcPct val="0"/>
        </a:spcBef>
        <a:buNone/>
        <a:defRPr sz="2475" b="1" i="0" kern="1200">
          <a:solidFill>
            <a:srgbClr val="164397"/>
          </a:solidFill>
          <a:latin typeface="Arial" charset="0"/>
          <a:ea typeface="Arial" charset="0"/>
          <a:cs typeface="Arial" charset="0"/>
        </a:defRPr>
      </a:lvl1pPr>
    </p:titleStyle>
    <p:bodyStyle>
      <a:lvl1pPr marL="257136" indent="-257136" algn="l" defTabSz="34284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29" indent="-214282" algn="l" defTabSz="342848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22" indent="-171425" algn="l" defTabSz="342848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71" indent="-171425" algn="l" defTabSz="342848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19" indent="-171425" algn="l" defTabSz="342848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668" indent="-171425" algn="l" defTabSz="34284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6" indent="-171425" algn="l" defTabSz="34284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5" indent="-171425" algn="l" defTabSz="34284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5" indent="-171425" algn="l" defTabSz="34284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3428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697" algn="l" defTabSz="3428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6" algn="l" defTabSz="3428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5" algn="l" defTabSz="3428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3" algn="l" defTabSz="3428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2" algn="l" defTabSz="3428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3428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3428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emf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emf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>
            <a:extLst>
              <a:ext uri="{FF2B5EF4-FFF2-40B4-BE49-F238E27FC236}">
                <a16:creationId xmlns:a16="http://schemas.microsoft.com/office/drawing/2014/main" id="{9767694B-87A4-5FA5-67DC-D7B12F8D4BEC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MH MIQ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계정 권한체계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(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안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sp>
        <p:nvSpPr>
          <p:cNvPr id="17" name="Text Box 64">
            <a:extLst>
              <a:ext uri="{FF2B5EF4-FFF2-40B4-BE49-F238E27FC236}">
                <a16:creationId xmlns:a16="http://schemas.microsoft.com/office/drawing/2014/main" id="{F96D918D-D805-AC4A-E3E7-064A0D314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057" y="342000"/>
            <a:ext cx="2875943" cy="34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algn="r" latinLnBrk="1">
              <a:lnSpc>
                <a:spcPct val="150000"/>
              </a:lnSpc>
            </a:pPr>
            <a:r>
              <a:rPr lang="en-US" altLang="ko-KR" sz="1200" b="1">
                <a:latin typeface="+mn-ea"/>
                <a:ea typeface="+mn-ea"/>
              </a:rPr>
              <a:t>v.20250225 by HS</a:t>
            </a:r>
            <a:endParaRPr lang="en-US" altLang="ko-KR" sz="1000" b="1" i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9CB2716-A023-6491-9C12-B01BF3EA3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46968"/>
              </p:ext>
            </p:extLst>
          </p:nvPr>
        </p:nvGraphicFramePr>
        <p:xfrm>
          <a:off x="405685" y="856057"/>
          <a:ext cx="11284358" cy="534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140">
                  <a:extLst>
                    <a:ext uri="{9D8B030D-6E8A-4147-A177-3AD203B41FA5}">
                      <a16:colId xmlns:a16="http://schemas.microsoft.com/office/drawing/2014/main" val="396894456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075104980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1473214487"/>
                    </a:ext>
                  </a:extLst>
                </a:gridCol>
                <a:gridCol w="3000375">
                  <a:extLst>
                    <a:ext uri="{9D8B030D-6E8A-4147-A177-3AD203B41FA5}">
                      <a16:colId xmlns:a16="http://schemas.microsoft.com/office/drawing/2014/main" val="1218311660"/>
                    </a:ext>
                  </a:extLst>
                </a:gridCol>
                <a:gridCol w="4041468">
                  <a:extLst>
                    <a:ext uri="{9D8B030D-6E8A-4147-A177-3AD203B41FA5}">
                      <a16:colId xmlns:a16="http://schemas.microsoft.com/office/drawing/2014/main" val="4086604738"/>
                    </a:ext>
                  </a:extLst>
                </a:gridCol>
              </a:tblGrid>
              <a:tr h="193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권한 종류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900" err="1">
                          <a:latin typeface="+mn-ea"/>
                          <a:ea typeface="+mn-ea"/>
                        </a:rPr>
                        <a:t>주계정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권한 종류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하위계정</a:t>
                      </a:r>
                      <a:r>
                        <a:rPr lang="en-US" altLang="ko-KR" sz="900" baseline="30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*)</a:t>
                      </a:r>
                      <a:endParaRPr lang="ko-KR" altLang="en-US" sz="900" baseline="30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조회 가능 장비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주요 역할 및 접근 가능 기능</a:t>
                      </a:r>
                    </a:p>
                    <a:p>
                      <a:pPr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50284"/>
                  </a:ext>
                </a:extLst>
              </a:tr>
              <a:tr h="4173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서비스 관리자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en-US" altLang="ko-KR" sz="900">
                          <a:latin typeface="+mn-ea"/>
                          <a:ea typeface="+mn-ea"/>
                        </a:rPr>
                        <a:t>(ADMIN)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MH MIQ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시스템 운영자 및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ko-KR" altLang="en-US" sz="900">
                          <a:latin typeface="+mn-ea"/>
                          <a:ea typeface="+mn-ea"/>
                        </a:rPr>
                        <a:t>서비스 운영자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(NEXT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팀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DDI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운영팀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관리자 페이지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개발 예정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TMS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통신장애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시스템 장애 원인 분석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고객 계정 생성 및 장비 매칭 관리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Fleet Web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의 전체 화면</a:t>
                      </a: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App –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사용자 계정 별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App Focusing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장비 관리 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088234"/>
                  </a:ext>
                </a:extLst>
              </a:tr>
              <a:tr h="3427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내부 사용자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- PS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DBKR PS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팀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Dashboard (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예정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9388" marR="0" lvl="0" indent="-179388" algn="l" defTabSz="34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1" u="sng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관리자 페이지 중 </a:t>
                      </a:r>
                      <a:r>
                        <a:rPr lang="en-US" altLang="ko-KR" sz="900" b="1" u="sng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1" u="sng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딜러 관리자 계정</a:t>
                      </a:r>
                      <a:r>
                        <a:rPr lang="en-US" altLang="ko-KR" sz="900" b="1" u="sng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900" b="1" u="sng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 관리 기능 </a:t>
                      </a:r>
                      <a:r>
                        <a:rPr lang="en-US" altLang="ko-KR" sz="900" u="sng" strike="dblStrike" baseline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u="sng" strike="dblStrike" baseline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미정</a:t>
                      </a:r>
                      <a:r>
                        <a:rPr lang="en-US" altLang="ko-KR" sz="900" u="sng" strike="dblStrike" baseline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u="sng" strike="dblStrike" baseline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</a:br>
                      <a:r>
                        <a:rPr lang="en-US" altLang="ko-KR" sz="900" u="sng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SAP </a:t>
                      </a:r>
                      <a:r>
                        <a:rPr lang="ko-KR" altLang="en-US" sz="900" u="sng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서비스 모듈에 있는 서비스딜러 정보를 통해 차량</a:t>
                      </a:r>
                      <a:r>
                        <a:rPr lang="en-US" altLang="ko-KR" sz="900" u="sng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u="sng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딜러 자동 매핑 처리</a:t>
                      </a:r>
                      <a:endParaRPr lang="ko-KR" altLang="en-US" sz="900" u="sng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Fleet Web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의 전체 화면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179388" marR="0" lvl="0" indent="-179388" algn="l" defTabSz="34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App –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사전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Web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에서 정의한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Focusing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장비 조회 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41490"/>
                  </a:ext>
                </a:extLst>
              </a:tr>
              <a:tr h="342792">
                <a:tc>
                  <a:txBody>
                    <a:bodyPr/>
                    <a:lstStyle/>
                    <a:p>
                      <a:pPr marL="0" marR="0" lvl="0" indent="0" algn="l" defTabSz="34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딜러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딜러 대표 및 딜러 내 관리자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u="sng">
                          <a:latin typeface="+mn-ea"/>
                          <a:ea typeface="+mn-ea"/>
                        </a:rPr>
                        <a:t>SAP </a:t>
                      </a: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서비스 모듈 기준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ko-KR" altLang="en-US" sz="900">
                          <a:latin typeface="+mn-ea"/>
                          <a:ea typeface="+mn-ea"/>
                        </a:rPr>
                        <a:t>해당 딜러의 서비스 대상 장비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en-US" altLang="ko-KR" sz="900">
                          <a:latin typeface="+mn-ea"/>
                          <a:ea typeface="+mn-ea"/>
                        </a:rPr>
                        <a:t>(≒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해당 딜러 판매장비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?)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Dashboard</a:t>
                      </a:r>
                    </a:p>
                    <a:p>
                      <a:pPr marL="179388" marR="0" lvl="0" indent="-179388" algn="l" defTabSz="34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관리자 페이지 중 </a:t>
                      </a:r>
                      <a:r>
                        <a:rPr lang="en-US" altLang="ko-KR" sz="900" b="1" u="sng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하위 계정</a:t>
                      </a:r>
                      <a:r>
                        <a:rPr lang="en-US" altLang="ko-KR" sz="900" b="1" u="sng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 관리 기능</a:t>
                      </a:r>
                      <a:endParaRPr lang="ko-KR" altLang="en-US" sz="900" u="sng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Fleet Web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의 화면 일부기타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err="1">
                          <a:latin typeface="+mn-ea"/>
                          <a:ea typeface="+mn-ea"/>
                        </a:rPr>
                        <a:t>고객용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메뉴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App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08788"/>
                  </a:ext>
                </a:extLst>
              </a:tr>
              <a:tr h="2682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딜러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딜러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PS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딜러 서비스 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딜러 주계정이 조회 가능한 장비 중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ko-KR" altLang="en-US" sz="900">
                          <a:latin typeface="+mn-ea"/>
                          <a:ea typeface="+mn-ea"/>
                        </a:rPr>
                        <a:t>배정 받은 장비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Dashboard</a:t>
                      </a: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Fleet Web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의 화면 일부기타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err="1">
                          <a:latin typeface="+mn-ea"/>
                          <a:ea typeface="+mn-ea"/>
                        </a:rPr>
                        <a:t>고객용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메뉴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App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95003"/>
                  </a:ext>
                </a:extLst>
              </a:tr>
              <a:tr h="4173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>
                          <a:latin typeface="+mn-ea"/>
                          <a:ea typeface="+mn-ea"/>
                        </a:rPr>
                        <a:t>플릿오너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>
                          <a:latin typeface="+mn-ea"/>
                          <a:ea typeface="+mn-ea"/>
                        </a:rPr>
                        <a:t>플릿오너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플릿오너에게</a:t>
                      </a:r>
                      <a:r>
                        <a:rPr lang="ko-KR" altLang="en-US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 할당된 장비</a:t>
                      </a:r>
                      <a:endParaRPr lang="en-US" altLang="ko-KR" sz="900"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err="1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플릿오너</a:t>
                      </a:r>
                      <a:r>
                        <a:rPr lang="ko-KR" altLang="en-US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 주계정에서 차량을 등록한 장비</a:t>
                      </a:r>
                      <a:endParaRPr lang="en-US" altLang="ko-KR" sz="900"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동일 사업자번호로 보유장비 있을 시는 자동 할당 </a:t>
                      </a:r>
                      <a:r>
                        <a:rPr lang="en-US" altLang="ko-KR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개발 예정</a:t>
                      </a:r>
                      <a:r>
                        <a:rPr lang="en-US" altLang="ko-KR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Fleet Web</a:t>
                      </a: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App</a:t>
                      </a: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관리자 페이지 중 </a:t>
                      </a:r>
                      <a:r>
                        <a:rPr lang="en-US" altLang="ko-KR" sz="900" b="1" u="sng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하위 계정</a:t>
                      </a:r>
                      <a:r>
                        <a:rPr lang="en-US" altLang="ko-KR" sz="900" b="1" u="sng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 관리 기능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4007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marL="0" marR="0" lvl="0" indent="0" algn="l" defTabSz="34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>
                          <a:latin typeface="+mn-ea"/>
                          <a:ea typeface="+mn-ea"/>
                        </a:rPr>
                        <a:t>플릿오너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기사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ko-KR" altLang="en-US" sz="900">
                          <a:latin typeface="+mn-ea"/>
                          <a:ea typeface="+mn-ea"/>
                        </a:rPr>
                        <a:t>차량관리자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>
                          <a:latin typeface="+mn-ea"/>
                          <a:ea typeface="+mn-ea"/>
                        </a:rPr>
                        <a:t>플릿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내 하위 계정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>
                          <a:latin typeface="+mn-ea"/>
                          <a:ea typeface="+mn-ea"/>
                        </a:rPr>
                        <a:t>플릿오너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 계정이 조회 가능한 장비 중 배정 받은 장비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Fleet Web</a:t>
                      </a: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App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146536"/>
                  </a:ext>
                </a:extLst>
              </a:tr>
              <a:tr h="4173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>
                          <a:latin typeface="+mn-ea"/>
                          <a:ea typeface="+mn-ea"/>
                        </a:rPr>
                        <a:t>렌탈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사업자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>
                          <a:latin typeface="+mn-ea"/>
                          <a:ea typeface="+mn-ea"/>
                        </a:rPr>
                        <a:t>플릿오너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중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ko-KR" altLang="en-US" sz="900">
                          <a:latin typeface="+mn-ea"/>
                          <a:ea typeface="+mn-ea"/>
                        </a:rPr>
                        <a:t>계정 속성을 </a:t>
                      </a:r>
                      <a:r>
                        <a:rPr lang="ko-KR" altLang="en-US" sz="900" err="1">
                          <a:latin typeface="+mn-ea"/>
                          <a:ea typeface="+mn-ea"/>
                        </a:rPr>
                        <a:t>렌탈사업자로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ko-KR" altLang="en-US" sz="900">
                          <a:latin typeface="+mn-ea"/>
                          <a:ea typeface="+mn-ea"/>
                        </a:rPr>
                        <a:t>정의한 사용자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해당 계정에 할당된 장비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err="1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렌탈사업자</a:t>
                      </a:r>
                      <a:r>
                        <a:rPr lang="ko-KR" altLang="en-US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 주계정에서 차량을 등록한 장비</a:t>
                      </a:r>
                      <a:endParaRPr lang="en-US" altLang="ko-KR" sz="900"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동일 사업자번호로 보유장비 있을 시는 자동 할당 </a:t>
                      </a:r>
                      <a:r>
                        <a:rPr lang="en-US" altLang="ko-KR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개발 예정</a:t>
                      </a:r>
                      <a:r>
                        <a:rPr lang="en-US" altLang="ko-KR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Rental Web</a:t>
                      </a: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Rental App (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개발예정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9388" marR="0" lvl="0" indent="-179388" algn="l" defTabSz="34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관리자 페이지 중 </a:t>
                      </a:r>
                      <a:r>
                        <a:rPr lang="en-US" altLang="ko-KR" sz="900" b="1" u="sng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하위 계정</a:t>
                      </a:r>
                      <a:r>
                        <a:rPr lang="en-US" altLang="ko-KR" sz="900" b="1" u="sng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900" b="1" u="sng">
                          <a:latin typeface="+mn-ea"/>
                          <a:ea typeface="+mn-ea"/>
                        </a:rPr>
                        <a:t> 관리 기능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367392"/>
                  </a:ext>
                </a:extLst>
              </a:tr>
              <a:tr h="268272">
                <a:tc>
                  <a:txBody>
                    <a:bodyPr/>
                    <a:lstStyle/>
                    <a:p>
                      <a:pPr marL="0" marR="0" lvl="0" indent="0" algn="l" defTabSz="34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>
                          <a:latin typeface="+mn-ea"/>
                          <a:ea typeface="+mn-ea"/>
                        </a:rPr>
                        <a:t>렌탈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사업자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>
                          <a:latin typeface="+mn-ea"/>
                          <a:ea typeface="+mn-ea"/>
                        </a:rPr>
                        <a:t>렌탈장비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관리자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>
                          <a:latin typeface="+mn-ea"/>
                          <a:ea typeface="+mn-ea"/>
                        </a:rPr>
                        <a:t>렌탈장비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서비스맨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등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ko-KR" altLang="en-US" sz="900" err="1">
                          <a:latin typeface="+mn-ea"/>
                          <a:ea typeface="+mn-ea"/>
                        </a:rPr>
                        <a:t>렌탈사업자가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권한을 부여한  하위계정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err="1">
                          <a:latin typeface="+mn-ea"/>
                          <a:ea typeface="+mn-ea"/>
                        </a:rPr>
                        <a:t>렌탈사업자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주계정이 조회 가능한 장비 중 배정받은 장비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Rental Web</a:t>
                      </a: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Rental App (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개발 예정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87978"/>
                  </a:ext>
                </a:extLst>
              </a:tr>
            </a:tbl>
          </a:graphicData>
        </a:graphic>
      </p:graphicFrame>
      <p:sp>
        <p:nvSpPr>
          <p:cNvPr id="19" name="Text Box 64">
            <a:extLst>
              <a:ext uri="{FF2B5EF4-FFF2-40B4-BE49-F238E27FC236}">
                <a16:creationId xmlns:a16="http://schemas.microsoft.com/office/drawing/2014/main" id="{F9290FDB-71EF-3A24-C304-B1F4E434C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85" y="6113443"/>
            <a:ext cx="10141257" cy="25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800" b="1">
                <a:latin typeface="+mn-ea"/>
                <a:ea typeface="+mn-ea"/>
              </a:rPr>
              <a:t>*) </a:t>
            </a:r>
            <a:r>
              <a:rPr lang="ko-KR" altLang="en-US" sz="800" b="1">
                <a:latin typeface="+mn-ea"/>
                <a:ea typeface="+mn-ea"/>
              </a:rPr>
              <a:t>하위계정 </a:t>
            </a:r>
            <a:r>
              <a:rPr lang="en-US" altLang="ko-KR" sz="800" b="1">
                <a:latin typeface="+mn-ea"/>
                <a:ea typeface="+mn-ea"/>
              </a:rPr>
              <a:t>– </a:t>
            </a:r>
            <a:r>
              <a:rPr lang="ko-KR" altLang="en-US" sz="800" b="1">
                <a:latin typeface="+mn-ea"/>
                <a:ea typeface="+mn-ea"/>
              </a:rPr>
              <a:t>주계정에 속한 계정의 하위 계정으로서 생성</a:t>
            </a:r>
            <a:r>
              <a:rPr lang="en-US" altLang="ko-KR" sz="800" b="1">
                <a:latin typeface="+mn-ea"/>
                <a:ea typeface="+mn-ea"/>
              </a:rPr>
              <a:t>/</a:t>
            </a:r>
            <a:r>
              <a:rPr lang="ko-KR" altLang="en-US" sz="800" b="1">
                <a:latin typeface="+mn-ea"/>
                <a:ea typeface="+mn-ea"/>
              </a:rPr>
              <a:t>삭제</a:t>
            </a:r>
            <a:r>
              <a:rPr lang="en-US" altLang="ko-KR" sz="800" b="1">
                <a:latin typeface="+mn-ea"/>
                <a:ea typeface="+mn-ea"/>
              </a:rPr>
              <a:t>, </a:t>
            </a:r>
            <a:r>
              <a:rPr lang="ko-KR" altLang="en-US" sz="800" b="1">
                <a:latin typeface="+mn-ea"/>
                <a:ea typeface="+mn-ea"/>
              </a:rPr>
              <a:t>권한부여</a:t>
            </a:r>
            <a:r>
              <a:rPr lang="en-US" altLang="ko-KR" sz="800" b="1">
                <a:latin typeface="+mn-ea"/>
                <a:ea typeface="+mn-ea"/>
              </a:rPr>
              <a:t>, </a:t>
            </a:r>
            <a:r>
              <a:rPr lang="ko-KR" altLang="en-US" sz="800" b="1">
                <a:latin typeface="+mn-ea"/>
                <a:ea typeface="+mn-ea"/>
              </a:rPr>
              <a:t>장비 할당 등이 주계정에 의해 관리되는 계정</a:t>
            </a:r>
            <a:endParaRPr lang="en-US" altLang="ko-KR" sz="500" b="1" i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사각형: 모서리가 접힌 도형 2">
            <a:extLst>
              <a:ext uri="{FF2B5EF4-FFF2-40B4-BE49-F238E27FC236}">
                <a16:creationId xmlns:a16="http://schemas.microsoft.com/office/drawing/2014/main" id="{1BDE5E3D-4B22-3782-F2D7-3ECA44A4981E}"/>
              </a:ext>
            </a:extLst>
          </p:cNvPr>
          <p:cNvSpPr/>
          <p:nvPr/>
        </p:nvSpPr>
        <p:spPr>
          <a:xfrm>
            <a:off x="11884621" y="912862"/>
            <a:ext cx="5382299" cy="2243941"/>
          </a:xfrm>
          <a:prstGeom prst="foldedCorner">
            <a:avLst/>
          </a:prstGeom>
          <a:solidFill>
            <a:srgbClr val="FFFF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8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2024-02-12 Note</a:t>
            </a:r>
          </a:p>
          <a:p>
            <a:pPr algn="l"/>
            <a:endParaRPr lang="en-US" altLang="ko-KR" sz="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Sales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차량을 판매할 때 입력된 차량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딜러 </a:t>
            </a:r>
            <a:r>
              <a:rPr lang="ko-KR" altLang="en-US" sz="80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매칭정보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활용</a:t>
            </a: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Warranty Clam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처리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(reimbursement)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하는 딜러 기준으로 차량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딜러 매칭 자동화</a:t>
            </a:r>
          </a:p>
          <a:p>
            <a:pPr algn="l"/>
            <a:endParaRPr lang="ko-KR" altLang="en-US" sz="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l"/>
            <a:endParaRPr lang="ko-KR" altLang="en-US" sz="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l"/>
            <a:r>
              <a:rPr lang="en-US" altLang="ko-KR" sz="8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2024-02-20 Note</a:t>
            </a: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서비스딜러 관리 시스템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(SAP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혹은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IRW)</a:t>
            </a:r>
          </a:p>
          <a:p>
            <a:pPr algn="l"/>
            <a:r>
              <a:rPr lang="en-US" altLang="ko-KR" sz="80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Eg.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인천딜러 서비스 산하의 보증 내 장비가 전남으로 이관된 경우</a:t>
            </a:r>
            <a:b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– “</a:t>
            </a:r>
            <a:r>
              <a:rPr lang="ko-KR" altLang="en-US" sz="80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원귀속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80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딜러”가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“이관대상 딜러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사전 협의</a:t>
            </a: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–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협의되면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PS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이관 요청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80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eApproval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품의로 접수됨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– PS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담당자가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SAP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Equipment master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인천을 전남으로 변경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(PI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는 안용학 수석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DDI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마명석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조용진 수석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endParaRPr lang="en-US" altLang="ko-KR" sz="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l"/>
            <a:r>
              <a:rPr lang="en-US" altLang="ko-KR" sz="80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Eg.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동일 딜러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territory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내에서 보증 내 장비가 중고로 판매된 경우</a:t>
            </a: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딜러는 변경된 고객 정보를 관리하고 </a:t>
            </a:r>
            <a:r>
              <a:rPr lang="ko-KR" altLang="en-US" sz="80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있겠으나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SAP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에는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update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하지 않음</a:t>
            </a:r>
          </a:p>
          <a:p>
            <a:pPr algn="l"/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새 고객이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charging timer 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기능 쓰겠다고 하면 딜러가 </a:t>
            </a:r>
            <a:r>
              <a:rPr lang="en-US" altLang="ko-KR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MH MIQ</a:t>
            </a:r>
            <a:r>
              <a:rPr lang="ko-KR" altLang="en-US" sz="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요청하게 해야 함</a:t>
            </a:r>
          </a:p>
        </p:txBody>
      </p:sp>
    </p:spTree>
    <p:extLst>
      <p:ext uri="{BB962C8B-B14F-4D97-AF65-F5344CB8AC3E}">
        <p14:creationId xmlns:p14="http://schemas.microsoft.com/office/powerpoint/2010/main" val="21884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60E85249-3136-6B14-39A4-B3AD9DA4A554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[TO-BE]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④ 계정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-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차량 수동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 </a:t>
            </a:r>
            <a:r>
              <a:rPr lang="ko-KR" altLang="en-US">
                <a:latin typeface="Noto Sans KR"/>
                <a:ea typeface="Noto Sans KR"/>
              </a:rPr>
              <a:t>매핑 프로세스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F8CE6F-801F-0A36-C01D-890E93CC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15556"/>
              </p:ext>
            </p:extLst>
          </p:nvPr>
        </p:nvGraphicFramePr>
        <p:xfrm>
          <a:off x="285702" y="876300"/>
          <a:ext cx="9074797" cy="557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723">
                  <a:extLst>
                    <a:ext uri="{9D8B030D-6E8A-4147-A177-3AD203B41FA5}">
                      <a16:colId xmlns:a16="http://schemas.microsoft.com/office/drawing/2014/main" val="1748858085"/>
                    </a:ext>
                  </a:extLst>
                </a:gridCol>
                <a:gridCol w="986135">
                  <a:extLst>
                    <a:ext uri="{9D8B030D-6E8A-4147-A177-3AD203B41FA5}">
                      <a16:colId xmlns:a16="http://schemas.microsoft.com/office/drawing/2014/main" val="231829541"/>
                    </a:ext>
                  </a:extLst>
                </a:gridCol>
                <a:gridCol w="2319040">
                  <a:extLst>
                    <a:ext uri="{9D8B030D-6E8A-4147-A177-3AD203B41FA5}">
                      <a16:colId xmlns:a16="http://schemas.microsoft.com/office/drawing/2014/main" val="376506699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3396777156"/>
                    </a:ext>
                  </a:extLst>
                </a:gridCol>
                <a:gridCol w="2359624">
                  <a:extLst>
                    <a:ext uri="{9D8B030D-6E8A-4147-A177-3AD203B41FA5}">
                      <a16:colId xmlns:a16="http://schemas.microsoft.com/office/drawing/2014/main" val="10936829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Agent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Cloud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SAP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13398"/>
                  </a:ext>
                </a:extLst>
              </a:tr>
              <a:tr h="52647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037918"/>
                  </a:ext>
                </a:extLst>
              </a:tr>
            </a:tbl>
          </a:graphicData>
        </a:graphic>
      </p:graphicFrame>
      <p:sp>
        <p:nvSpPr>
          <p:cNvPr id="144" name="Text Box 64">
            <a:extLst>
              <a:ext uri="{FF2B5EF4-FFF2-40B4-BE49-F238E27FC236}">
                <a16:creationId xmlns:a16="http://schemas.microsoft.com/office/drawing/2014/main" id="{3146E66C-947C-C08E-38A4-D859EBC0C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3218" y="876300"/>
            <a:ext cx="2430307" cy="5579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자동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매핑 프로세스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정보에 차량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를 모르면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차후 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로긴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시 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차량명판과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터미널번호를 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차량한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사진 입력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정기적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주간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단위로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시스템운영자가 수작업으로</a:t>
            </a:r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매칭정보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저장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ⓐ 계정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차량 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매핑프로세스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진행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0B6B2D-43B3-470C-181F-6CB2566209F8}"/>
              </a:ext>
            </a:extLst>
          </p:cNvPr>
          <p:cNvSpPr txBox="1"/>
          <p:nvPr/>
        </p:nvSpPr>
        <p:spPr>
          <a:xfrm>
            <a:off x="3841285" y="3291422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C0F810-A892-A003-04F1-280B6454F65F}"/>
              </a:ext>
            </a:extLst>
          </p:cNvPr>
          <p:cNvSpPr txBox="1"/>
          <p:nvPr/>
        </p:nvSpPr>
        <p:spPr>
          <a:xfrm>
            <a:off x="4809111" y="3707574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7A45987-B35E-D8D9-4648-D91AB09A0E46}"/>
              </a:ext>
            </a:extLst>
          </p:cNvPr>
          <p:cNvSpPr/>
          <p:nvPr/>
        </p:nvSpPr>
        <p:spPr>
          <a:xfrm>
            <a:off x="4672435" y="2034917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순서도: 판단 21">
            <a:extLst>
              <a:ext uri="{FF2B5EF4-FFF2-40B4-BE49-F238E27FC236}">
                <a16:creationId xmlns:a16="http://schemas.microsoft.com/office/drawing/2014/main" id="{07B23D0C-A011-9267-2C0B-08B611505DC2}"/>
              </a:ext>
            </a:extLst>
          </p:cNvPr>
          <p:cNvSpPr/>
          <p:nvPr/>
        </p:nvSpPr>
        <p:spPr>
          <a:xfrm>
            <a:off x="3900126" y="3312976"/>
            <a:ext cx="1800000" cy="4205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입력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C760BC-8F02-7892-80F7-EB8A22FF289B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>
          <a:xfrm>
            <a:off x="4800126" y="3733499"/>
            <a:ext cx="7017" cy="314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E28E08-6CA5-6F6C-8E35-481FC11C0B24}"/>
              </a:ext>
            </a:extLst>
          </p:cNvPr>
          <p:cNvSpPr txBox="1"/>
          <p:nvPr/>
        </p:nvSpPr>
        <p:spPr>
          <a:xfrm>
            <a:off x="3907143" y="4047525"/>
            <a:ext cx="18000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운영자 </a:t>
            </a:r>
            <a:r>
              <a:rPr lang="ko-KR" altLang="en-US" sz="90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주간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수작업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사진을 조회해서 계정 별로</a:t>
            </a: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EQUIPMENT_ID, </a:t>
            </a:r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ECA462EF-76B3-AE21-5984-2F7137E5EE55}"/>
              </a:ext>
            </a:extLst>
          </p:cNvPr>
          <p:cNvCxnSpPr>
            <a:cxnSpLocks/>
            <a:stCxn id="22" idx="1"/>
            <a:endCxn id="25" idx="1"/>
          </p:cNvCxnSpPr>
          <p:nvPr/>
        </p:nvCxnSpPr>
        <p:spPr>
          <a:xfrm rot="10800000" flipH="1">
            <a:off x="3900126" y="2785240"/>
            <a:ext cx="486" cy="737998"/>
          </a:xfrm>
          <a:prstGeom prst="bentConnector3">
            <a:avLst>
              <a:gd name="adj1" fmla="val -470370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6959E6-518D-E9B1-7C01-3A71799B7BF8}"/>
              </a:ext>
            </a:extLst>
          </p:cNvPr>
          <p:cNvSpPr txBox="1"/>
          <p:nvPr/>
        </p:nvSpPr>
        <p:spPr>
          <a:xfrm>
            <a:off x="3900612" y="2531324"/>
            <a:ext cx="180000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ko-KR" altLang="en-US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로긴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시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차량 명판 및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일련번호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사진 입력 팝업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AE2CFD9-3E14-955A-AF2C-1F9DD0F99F2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 flipH="1">
            <a:off x="4800126" y="3039155"/>
            <a:ext cx="486" cy="273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5E8B1A-1C78-5520-372E-3FEB8469E257}"/>
              </a:ext>
            </a:extLst>
          </p:cNvPr>
          <p:cNvCxnSpPr>
            <a:cxnSpLocks/>
          </p:cNvCxnSpPr>
          <p:nvPr/>
        </p:nvCxnSpPr>
        <p:spPr>
          <a:xfrm>
            <a:off x="4807143" y="4693856"/>
            <a:ext cx="5890" cy="330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5AD0DF7B-AE10-0CFF-A0C4-6EF6AEA8EF0D}"/>
              </a:ext>
            </a:extLst>
          </p:cNvPr>
          <p:cNvSpPr/>
          <p:nvPr/>
        </p:nvSpPr>
        <p:spPr>
          <a:xfrm>
            <a:off x="4687033" y="5024652"/>
            <a:ext cx="252000" cy="25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66CB51F-3F45-85C9-3C08-5192B4AB1F3C}"/>
              </a:ext>
            </a:extLst>
          </p:cNvPr>
          <p:cNvCxnSpPr>
            <a:cxnSpLocks/>
            <a:stCxn id="135" idx="4"/>
            <a:endCxn id="25" idx="0"/>
          </p:cNvCxnSpPr>
          <p:nvPr/>
        </p:nvCxnSpPr>
        <p:spPr>
          <a:xfrm>
            <a:off x="4798435" y="2286917"/>
            <a:ext cx="2177" cy="24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E156887A-97FA-F12F-7411-92490F592955}"/>
              </a:ext>
            </a:extLst>
          </p:cNvPr>
          <p:cNvSpPr/>
          <p:nvPr/>
        </p:nvSpPr>
        <p:spPr>
          <a:xfrm>
            <a:off x="3319243" y="4244690"/>
            <a:ext cx="252000" cy="25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180A3E-56D0-8B52-2C23-41EA8E673B93}"/>
              </a:ext>
            </a:extLst>
          </p:cNvPr>
          <p:cNvCxnSpPr>
            <a:cxnSpLocks/>
            <a:stCxn id="14" idx="6"/>
            <a:endCxn id="32" idx="1"/>
          </p:cNvCxnSpPr>
          <p:nvPr/>
        </p:nvCxnSpPr>
        <p:spPr>
          <a:xfrm>
            <a:off x="3571243" y="4370690"/>
            <a:ext cx="3359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8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60E85249-3136-6B14-39A4-B3AD9DA4A554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[TO-BE] </a:t>
            </a:r>
            <a:r>
              <a:rPr lang="ko-KR" altLang="en-US">
                <a:latin typeface="Noto Sans KR"/>
                <a:ea typeface="Noto Sans KR"/>
              </a:rPr>
              <a:t>ⓢ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 기존 계정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-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신규차량 매핑 프로세스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F8CE6F-801F-0A36-C01D-890E93CC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98709"/>
              </p:ext>
            </p:extLst>
          </p:nvPr>
        </p:nvGraphicFramePr>
        <p:xfrm>
          <a:off x="272820" y="876300"/>
          <a:ext cx="9074797" cy="557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723">
                  <a:extLst>
                    <a:ext uri="{9D8B030D-6E8A-4147-A177-3AD203B41FA5}">
                      <a16:colId xmlns:a16="http://schemas.microsoft.com/office/drawing/2014/main" val="1748858085"/>
                    </a:ext>
                  </a:extLst>
                </a:gridCol>
                <a:gridCol w="986135">
                  <a:extLst>
                    <a:ext uri="{9D8B030D-6E8A-4147-A177-3AD203B41FA5}">
                      <a16:colId xmlns:a16="http://schemas.microsoft.com/office/drawing/2014/main" val="231829541"/>
                    </a:ext>
                  </a:extLst>
                </a:gridCol>
                <a:gridCol w="2319040">
                  <a:extLst>
                    <a:ext uri="{9D8B030D-6E8A-4147-A177-3AD203B41FA5}">
                      <a16:colId xmlns:a16="http://schemas.microsoft.com/office/drawing/2014/main" val="376506699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3396777156"/>
                    </a:ext>
                  </a:extLst>
                </a:gridCol>
                <a:gridCol w="2359624">
                  <a:extLst>
                    <a:ext uri="{9D8B030D-6E8A-4147-A177-3AD203B41FA5}">
                      <a16:colId xmlns:a16="http://schemas.microsoft.com/office/drawing/2014/main" val="10936829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Agent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Cloud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SAP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13398"/>
                  </a:ext>
                </a:extLst>
              </a:tr>
              <a:tr h="52647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037918"/>
                  </a:ext>
                </a:extLst>
              </a:tr>
            </a:tbl>
          </a:graphicData>
        </a:graphic>
      </p:graphicFrame>
      <p:sp>
        <p:nvSpPr>
          <p:cNvPr id="144" name="Text Box 64">
            <a:extLst>
              <a:ext uri="{FF2B5EF4-FFF2-40B4-BE49-F238E27FC236}">
                <a16:creationId xmlns:a16="http://schemas.microsoft.com/office/drawing/2014/main" id="{3146E66C-947C-C08E-38A4-D859EBC0C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3218" y="876300"/>
            <a:ext cx="2430307" cy="5579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기존 계정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신규차량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매핑 프로세스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고객이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장비추가 기능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사업자번호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또는 명판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사진 입력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F63C695-A483-6632-1A22-1417D87AD560}"/>
              </a:ext>
            </a:extLst>
          </p:cNvPr>
          <p:cNvCxnSpPr>
            <a:cxnSpLocks/>
            <a:stCxn id="148" idx="2"/>
            <a:endCxn id="6" idx="0"/>
          </p:cNvCxnSpPr>
          <p:nvPr/>
        </p:nvCxnSpPr>
        <p:spPr>
          <a:xfrm>
            <a:off x="4813987" y="2825992"/>
            <a:ext cx="8875" cy="194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724DBA0-34DD-197F-8A61-BC2D49C8E109}"/>
              </a:ext>
            </a:extLst>
          </p:cNvPr>
          <p:cNvSpPr txBox="1"/>
          <p:nvPr/>
        </p:nvSpPr>
        <p:spPr>
          <a:xfrm>
            <a:off x="3913987" y="2595160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My MIQ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메뉴에서 장비 추가 </a:t>
            </a: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E17A1E7-320A-BFB6-5F9C-6D9B4DC9EBBA}"/>
              </a:ext>
            </a:extLst>
          </p:cNvPr>
          <p:cNvSpPr/>
          <p:nvPr/>
        </p:nvSpPr>
        <p:spPr>
          <a:xfrm>
            <a:off x="4686455" y="2195374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S2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147A5C57-9CF6-333F-F531-0ACF5B466649}"/>
              </a:ext>
            </a:extLst>
          </p:cNvPr>
          <p:cNvCxnSpPr>
            <a:cxnSpLocks/>
            <a:stCxn id="157" idx="4"/>
            <a:endCxn id="148" idx="0"/>
          </p:cNvCxnSpPr>
          <p:nvPr/>
        </p:nvCxnSpPr>
        <p:spPr>
          <a:xfrm>
            <a:off x="4812455" y="2447374"/>
            <a:ext cx="1532" cy="147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F22A3BE6-46E2-028E-28CC-16A47A885C5C}"/>
              </a:ext>
            </a:extLst>
          </p:cNvPr>
          <p:cNvSpPr/>
          <p:nvPr/>
        </p:nvSpPr>
        <p:spPr>
          <a:xfrm>
            <a:off x="3891103" y="3020194"/>
            <a:ext cx="1863517" cy="48634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square" tIns="0" bIns="0" anchor="ctr"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번호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9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89C242C-8942-2CAA-502A-6D7BA4416223}"/>
              </a:ext>
            </a:extLst>
          </p:cNvPr>
          <p:cNvSpPr txBox="1"/>
          <p:nvPr/>
        </p:nvSpPr>
        <p:spPr>
          <a:xfrm>
            <a:off x="5633814" y="3021454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FB60008-C21E-79AB-9E8D-F8C6C42EEF60}"/>
              </a:ext>
            </a:extLst>
          </p:cNvPr>
          <p:cNvSpPr/>
          <p:nvPr/>
        </p:nvSpPr>
        <p:spPr>
          <a:xfrm>
            <a:off x="4692424" y="3774178"/>
            <a:ext cx="252000" cy="25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67EFCC2-833B-C1EF-9DF1-0C478F94F4D5}"/>
              </a:ext>
            </a:extLst>
          </p:cNvPr>
          <p:cNvCxnSpPr>
            <a:cxnSpLocks/>
            <a:stCxn id="6" idx="2"/>
            <a:endCxn id="134" idx="0"/>
          </p:cNvCxnSpPr>
          <p:nvPr/>
        </p:nvCxnSpPr>
        <p:spPr>
          <a:xfrm flipH="1">
            <a:off x="4818424" y="3506536"/>
            <a:ext cx="4438" cy="267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1DDA37-CD83-091A-C46E-3E270D9CC2AE}"/>
              </a:ext>
            </a:extLst>
          </p:cNvPr>
          <p:cNvSpPr txBox="1"/>
          <p:nvPr/>
        </p:nvSpPr>
        <p:spPr>
          <a:xfrm>
            <a:off x="4574854" y="3481336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F0C85DBD-B8D6-7C3D-9DCD-46270E2E9A00}"/>
              </a:ext>
            </a:extLst>
          </p:cNvPr>
          <p:cNvSpPr/>
          <p:nvPr/>
        </p:nvSpPr>
        <p:spPr>
          <a:xfrm>
            <a:off x="3954620" y="4334590"/>
            <a:ext cx="1800000" cy="4205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입력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2208773-7D41-D6D1-D272-13FFD4FAAB0C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54620" y="3263365"/>
            <a:ext cx="12700" cy="128148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EA46BA8-BB2F-1360-B71D-7FFCA57C1610}"/>
              </a:ext>
            </a:extLst>
          </p:cNvPr>
          <p:cNvSpPr/>
          <p:nvPr/>
        </p:nvSpPr>
        <p:spPr>
          <a:xfrm>
            <a:off x="4729206" y="5016285"/>
            <a:ext cx="252000" cy="25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B1C2E98-C10A-BC8A-3F6B-79D828C4B8AA}"/>
              </a:ext>
            </a:extLst>
          </p:cNvPr>
          <p:cNvCxnSpPr>
            <a:cxnSpLocks/>
            <a:stCxn id="12" idx="2"/>
            <a:endCxn id="37" idx="0"/>
          </p:cNvCxnSpPr>
          <p:nvPr/>
        </p:nvCxnSpPr>
        <p:spPr>
          <a:xfrm>
            <a:off x="4854620" y="4755113"/>
            <a:ext cx="586" cy="261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2EABF89-6CD9-1952-1936-7E74E28896FD}"/>
              </a:ext>
            </a:extLst>
          </p:cNvPr>
          <p:cNvSpPr txBox="1"/>
          <p:nvPr/>
        </p:nvSpPr>
        <p:spPr>
          <a:xfrm>
            <a:off x="4577346" y="4723443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AA58A8-458F-4D40-82A2-5A1DDE15EB69}"/>
              </a:ext>
            </a:extLst>
          </p:cNvPr>
          <p:cNvSpPr txBox="1"/>
          <p:nvPr/>
        </p:nvSpPr>
        <p:spPr>
          <a:xfrm>
            <a:off x="3787484" y="4332708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B683E16-FB35-C3A9-2188-0C3154C2D2F4}"/>
              </a:ext>
            </a:extLst>
          </p:cNvPr>
          <p:cNvSpPr/>
          <p:nvPr/>
        </p:nvSpPr>
        <p:spPr>
          <a:xfrm>
            <a:off x="3577792" y="5016285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End</a:t>
            </a:r>
            <a:endParaRPr lang="ko-KR" altLang="en-US" sz="7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82F47EEC-2AF5-6F69-594C-8573820F1822}"/>
              </a:ext>
            </a:extLst>
          </p:cNvPr>
          <p:cNvCxnSpPr>
            <a:cxnSpLocks/>
            <a:stCxn id="12" idx="1"/>
            <a:endCxn id="48" idx="0"/>
          </p:cNvCxnSpPr>
          <p:nvPr/>
        </p:nvCxnSpPr>
        <p:spPr>
          <a:xfrm rot="10800000" flipV="1">
            <a:off x="3703792" y="4544851"/>
            <a:ext cx="250828" cy="4714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7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82AE1-267A-9B53-9B4B-53F8239E37EB}"/>
              </a:ext>
            </a:extLst>
          </p:cNvPr>
          <p:cNvSpPr txBox="1"/>
          <p:nvPr/>
        </p:nvSpPr>
        <p:spPr>
          <a:xfrm>
            <a:off x="866775" y="1032451"/>
            <a:ext cx="6102350" cy="4524315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>
                <a:solidFill>
                  <a:srgbClr val="172B4D"/>
                </a:solidFill>
                <a:effectLst/>
                <a:latin typeface="+mn-ea"/>
              </a:rPr>
              <a:t>MH MIQ </a:t>
            </a:r>
            <a:r>
              <a:rPr lang="ko-KR" altLang="en-US" sz="1400" b="1" i="0">
                <a:solidFill>
                  <a:srgbClr val="172B4D"/>
                </a:solidFill>
                <a:effectLst/>
                <a:latin typeface="+mn-ea"/>
              </a:rPr>
              <a:t>자동 가입 </a:t>
            </a:r>
            <a:r>
              <a:rPr lang="en-US" altLang="ko-KR" sz="1400" b="1" i="0">
                <a:solidFill>
                  <a:srgbClr val="172B4D"/>
                </a:solidFill>
                <a:effectLst/>
                <a:latin typeface="+mn-ea"/>
              </a:rPr>
              <a:t>Process</a:t>
            </a:r>
          </a:p>
          <a:p>
            <a:pPr algn="l"/>
            <a:endParaRPr lang="en-US" altLang="ko-KR" sz="1200" b="1" i="0">
              <a:solidFill>
                <a:srgbClr val="172B4D"/>
              </a:solidFill>
              <a:effectLst/>
              <a:latin typeface="+mn-ea"/>
            </a:endParaRP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1)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고객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Web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가입</a:t>
            </a: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2)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사업자번호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+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연락처 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+ [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차량호기 입력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]</a:t>
            </a: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     -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차량호기는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a)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가입 과정에서 보유 중인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1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대의 차량호기 입력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(option)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또는</a:t>
            </a:r>
          </a:p>
          <a:p>
            <a:pPr algn="l"/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                       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b)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가입 후 </a:t>
            </a:r>
            <a:r>
              <a:rPr lang="ko-KR" altLang="en-US" sz="1200" b="0" i="0" err="1">
                <a:solidFill>
                  <a:srgbClr val="172B4D"/>
                </a:solidFill>
                <a:effectLst/>
                <a:latin typeface="+mn-ea"/>
              </a:rPr>
              <a:t>로긴하여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 차량을 추가 등록하는 방식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(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현행 방식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)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으로 확보</a:t>
            </a: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3) 2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에서 입력한 정보를 토대로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Web DB - (new EAI) - SAP </a:t>
            </a:r>
            <a:r>
              <a:rPr lang="ko-KR" altLang="en-US" sz="1200" b="0" i="0" err="1">
                <a:solidFill>
                  <a:srgbClr val="172B4D"/>
                </a:solidFill>
                <a:effectLst/>
                <a:latin typeface="+mn-ea"/>
              </a:rPr>
              <a:t>영업모듈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through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사업자번호 로 고객정보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,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차량번호 정합성 확인</a:t>
            </a:r>
          </a:p>
          <a:p>
            <a:pPr algn="l"/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                                             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Web DB - (new EAI) - SAP </a:t>
            </a:r>
            <a:r>
              <a:rPr lang="ko-KR" altLang="en-US" sz="1200" b="0" i="0" err="1">
                <a:solidFill>
                  <a:srgbClr val="172B4D"/>
                </a:solidFill>
                <a:effectLst/>
                <a:latin typeface="+mn-ea"/>
              </a:rPr>
              <a:t>생산모듈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through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차량번호 로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Terminal ID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확인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(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현재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EAI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는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Terminal ID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로 차량번호 가지고 오는 것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)</a:t>
            </a: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    3-1) 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정합성 검증 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: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사업자 번호  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–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차량번호</a:t>
            </a:r>
          </a:p>
          <a:p>
            <a:pPr algn="l"/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                                         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OK             </a:t>
            </a:r>
            <a:r>
              <a:rPr lang="en-US" altLang="ko-KR" sz="1200" b="0" i="0" err="1">
                <a:solidFill>
                  <a:srgbClr val="172B4D"/>
                </a:solidFill>
                <a:effectLst/>
                <a:latin typeface="+mn-ea"/>
              </a:rPr>
              <a:t>OK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                 →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자동 승인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/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나머지 케이스는 승인 대기</a:t>
            </a:r>
          </a:p>
          <a:p>
            <a:pPr algn="l"/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                                         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OK            NOK</a:t>
            </a: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                                         NOK       OK / NOK</a:t>
            </a: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            ※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관리자 페이지에서 승인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,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승인대기 조회 하면 개발하고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,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승인대기 인 건에 대해서는 후속 확인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,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조치를 운영 관점에서 수행</a:t>
            </a: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4) </a:t>
            </a:r>
            <a:r>
              <a:rPr lang="ko-KR" altLang="en-US" sz="1200" b="0" i="0" err="1">
                <a:solidFill>
                  <a:srgbClr val="172B4D"/>
                </a:solidFill>
                <a:effectLst/>
                <a:latin typeface="+mn-ea"/>
              </a:rPr>
              <a:t>로긴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 후 차량 추가</a:t>
            </a:r>
          </a:p>
          <a:p>
            <a:pPr algn="l"/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           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Web &gt;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관리기능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&gt;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차량등록 메뉴 해당 사업자번호로 조회되는 차량 리스트 제공</a:t>
            </a:r>
          </a:p>
          <a:p>
            <a:pPr algn="l"/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            차량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— Warranty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기간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– TMS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활성화 여부</a:t>
            </a: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5)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동일고객 신규 차량 구매 건</a:t>
            </a:r>
          </a:p>
          <a:p>
            <a:pPr algn="l"/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     고객이 관리기능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&gt;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차량 메뉴에서 미등록 차량 체크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,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활성화 체크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(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상세 방안 협의 필요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)</a:t>
            </a:r>
          </a:p>
          <a:p>
            <a:pPr algn="l"/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6) AM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등록 건</a:t>
            </a:r>
          </a:p>
          <a:p>
            <a:pPr algn="l"/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    기 고객은 차량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,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단말기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, Key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값 또는 사진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Key-in by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딜러</a:t>
            </a:r>
          </a:p>
          <a:p>
            <a:pPr algn="l"/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    딜러가 이 일을 하게 하기 위한 계정부여 방안 →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1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회성 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ID 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부여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? (</a:t>
            </a:r>
            <a:r>
              <a:rPr lang="ko-KR" altLang="en-US" sz="1200" b="0" i="0">
                <a:solidFill>
                  <a:srgbClr val="172B4D"/>
                </a:solidFill>
                <a:effectLst/>
                <a:latin typeface="+mn-ea"/>
              </a:rPr>
              <a:t>추호성 의견</a:t>
            </a:r>
            <a:r>
              <a:rPr lang="en-US" altLang="ko-KR" sz="1200" b="0" i="0">
                <a:solidFill>
                  <a:srgbClr val="172B4D"/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FE3A8ED-96C4-2459-0ACE-2F1C9EB0F668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고객가입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–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차량 자동 매칭 프로세스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(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안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90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54D798D-EBC0-3F8A-285C-05A01B2CD1A3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ⓐ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AGENT – CLOUD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미동의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API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호출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RESPONSE PROCESS (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안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9CCD434-528F-113A-9F5D-12176E0EE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74538"/>
              </p:ext>
            </p:extLst>
          </p:nvPr>
        </p:nvGraphicFramePr>
        <p:xfrm>
          <a:off x="1825101" y="1591612"/>
          <a:ext cx="8836549" cy="466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88580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1829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650669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6777156"/>
                    </a:ext>
                  </a:extLst>
                </a:gridCol>
                <a:gridCol w="2334149">
                  <a:extLst>
                    <a:ext uri="{9D8B030D-6E8A-4147-A177-3AD203B41FA5}">
                      <a16:colId xmlns:a16="http://schemas.microsoft.com/office/drawing/2014/main" val="1093682902"/>
                    </a:ext>
                  </a:extLst>
                </a:gridCol>
              </a:tblGrid>
              <a:tr h="450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Agent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Cloud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SAP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13398"/>
                  </a:ext>
                </a:extLst>
              </a:tr>
              <a:tr h="421798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0379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9E7267B-C2D8-B751-C456-BB4F9E44E116}"/>
              </a:ext>
            </a:extLst>
          </p:cNvPr>
          <p:cNvSpPr txBox="1"/>
          <p:nvPr/>
        </p:nvSpPr>
        <p:spPr>
          <a:xfrm>
            <a:off x="1364726" y="9000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+mn-ea"/>
              </a:rPr>
              <a:t>AGENT]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미동의 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호출</a:t>
            </a:r>
            <a:br>
              <a:rPr lang="en-US" altLang="ko-KR" sz="1000">
                <a:solidFill>
                  <a:schemeClr val="tx1"/>
                </a:solidFill>
                <a:latin typeface="+mn-ea"/>
              </a:rPr>
            </a:br>
            <a:r>
              <a:rPr lang="en-US" altLang="ko-KR" sz="1000">
                <a:solidFill>
                  <a:schemeClr val="tx1"/>
                </a:solidFill>
                <a:latin typeface="+mn-ea"/>
              </a:rPr>
              <a:t>parameter : </a:t>
            </a:r>
            <a:r>
              <a:rPr lang="en-US" altLang="ko-KR" sz="1000" err="1">
                <a:solidFill>
                  <a:schemeClr val="tx1"/>
                </a:solidFill>
                <a:latin typeface="+mn-ea"/>
              </a:rPr>
              <a:t>Terminal_ID</a:t>
            </a:r>
            <a:endParaRPr lang="ko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E878D-06DD-4B75-61B1-3493DDC87B13}"/>
              </a:ext>
            </a:extLst>
          </p:cNvPr>
          <p:cNvSpPr txBox="1"/>
          <p:nvPr/>
        </p:nvSpPr>
        <p:spPr>
          <a:xfrm>
            <a:off x="3837219" y="2362230"/>
            <a:ext cx="98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+mn-ea"/>
              </a:rPr>
              <a:t>parameter : </a:t>
            </a:r>
            <a:r>
              <a:rPr lang="en-US" altLang="ko-KR" sz="1000" err="1">
                <a:solidFill>
                  <a:schemeClr val="tx1"/>
                </a:solidFill>
                <a:latin typeface="+mn-ea"/>
              </a:rPr>
              <a:t>Terminal_ID</a:t>
            </a:r>
            <a:endParaRPr lang="ko-KR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70E57-B20D-026E-A9E1-A1542BC870AC}"/>
              </a:ext>
            </a:extLst>
          </p:cNvPr>
          <p:cNvSpPr txBox="1"/>
          <p:nvPr/>
        </p:nvSpPr>
        <p:spPr>
          <a:xfrm>
            <a:off x="1932366" y="2155358"/>
            <a:ext cx="13874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Terminal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Activated</a:t>
            </a:r>
            <a:endParaRPr lang="ko-KR" altLang="en-US" sz="10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66855A0-01CB-E91A-6310-0B110398A6D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188006" y="2687151"/>
            <a:ext cx="2059743" cy="116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1CBAB6-C6A7-1806-4C39-ACC44D18D671}"/>
              </a:ext>
            </a:extLst>
          </p:cNvPr>
          <p:cNvSpPr txBox="1"/>
          <p:nvPr/>
        </p:nvSpPr>
        <p:spPr>
          <a:xfrm>
            <a:off x="2045080" y="2564040"/>
            <a:ext cx="114292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+mn-ea"/>
              </a:rPr>
              <a:t>미동의 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호출</a:t>
            </a:r>
            <a:endParaRPr lang="ko-KR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FC09C-AEFC-41E7-777C-5884784810C1}"/>
              </a:ext>
            </a:extLst>
          </p:cNvPr>
          <p:cNvSpPr txBox="1"/>
          <p:nvPr/>
        </p:nvSpPr>
        <p:spPr>
          <a:xfrm>
            <a:off x="5247749" y="2680991"/>
            <a:ext cx="114292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err="1"/>
              <a:t>Terminal_ID</a:t>
            </a:r>
            <a:r>
              <a:rPr lang="ko-KR" altLang="en-US" sz="1000"/>
              <a:t>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ED8AA-82FF-F5E7-E208-AE82BA1ABAB7}"/>
              </a:ext>
            </a:extLst>
          </p:cNvPr>
          <p:cNvSpPr txBox="1"/>
          <p:nvPr/>
        </p:nvSpPr>
        <p:spPr>
          <a:xfrm>
            <a:off x="5247750" y="3100091"/>
            <a:ext cx="114292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/>
              <a:t>미동의</a:t>
            </a:r>
            <a:r>
              <a:rPr lang="en-US" altLang="ko-KR" sz="1000"/>
              <a:t>EAI </a:t>
            </a:r>
            <a:r>
              <a:rPr lang="ko-KR" altLang="en-US" sz="1000"/>
              <a:t>호출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F17CD2-CB59-15E3-9224-1A388063081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5819212" y="2927212"/>
            <a:ext cx="1" cy="172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78B376-5558-FCCF-FAAC-4487C265FDE2}"/>
              </a:ext>
            </a:extLst>
          </p:cNvPr>
          <p:cNvSpPr txBox="1"/>
          <p:nvPr/>
        </p:nvSpPr>
        <p:spPr>
          <a:xfrm>
            <a:off x="8927575" y="3234541"/>
            <a:ext cx="114292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/>
              <a:t>미동의</a:t>
            </a:r>
            <a:r>
              <a:rPr lang="en-US" altLang="ko-KR" sz="1000"/>
              <a:t>EAI </a:t>
            </a:r>
            <a:r>
              <a:rPr lang="ko-KR" altLang="en-US" sz="1000"/>
              <a:t>호출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13A7B-6F66-D30E-FB21-DCBC35E23C0C}"/>
              </a:ext>
            </a:extLst>
          </p:cNvPr>
          <p:cNvSpPr txBox="1"/>
          <p:nvPr/>
        </p:nvSpPr>
        <p:spPr>
          <a:xfrm>
            <a:off x="7051526" y="2904408"/>
            <a:ext cx="98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+mn-ea"/>
              </a:rPr>
              <a:t>parameter : </a:t>
            </a:r>
            <a:r>
              <a:rPr lang="en-US" altLang="ko-KR" sz="1000" err="1">
                <a:solidFill>
                  <a:schemeClr val="tx1"/>
                </a:solidFill>
                <a:latin typeface="+mn-ea"/>
              </a:rPr>
              <a:t>Terminal_ID</a:t>
            </a:r>
            <a:endParaRPr lang="ko-KR" altLang="en-US" sz="100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754062-5CBF-55B2-2A40-D3E51039829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390676" y="3223202"/>
            <a:ext cx="2536899" cy="134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21010B-B165-6011-9561-F651D6512C83}"/>
              </a:ext>
            </a:extLst>
          </p:cNvPr>
          <p:cNvSpPr txBox="1"/>
          <p:nvPr/>
        </p:nvSpPr>
        <p:spPr>
          <a:xfrm>
            <a:off x="8927575" y="3647871"/>
            <a:ext cx="114292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/>
              <a:t>추적성부품 조회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BC6AC35-845B-3B96-AC05-E7B988DF7367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9499038" y="3480762"/>
            <a:ext cx="0" cy="167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DDC49E0C-6B61-7526-425A-D0C3D5ABCF6E}"/>
              </a:ext>
            </a:extLst>
          </p:cNvPr>
          <p:cNvSpPr/>
          <p:nvPr/>
        </p:nvSpPr>
        <p:spPr>
          <a:xfrm>
            <a:off x="8378300" y="4088876"/>
            <a:ext cx="2232549" cy="62272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square" tIns="0" bIns="0" anchor="ctr">
            <a:noAutofit/>
          </a:bodyPr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+mn-ea"/>
              </a:rPr>
              <a:t>Equipment_ID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 </a:t>
            </a:r>
            <a:br>
              <a:rPr lang="en-US" altLang="ko-KR" sz="1000">
                <a:solidFill>
                  <a:schemeClr val="tx1"/>
                </a:solidFill>
                <a:latin typeface="+mn-ea"/>
              </a:rPr>
            </a:br>
            <a:r>
              <a:rPr lang="ko-KR" altLang="en-US" sz="1000" b="0">
                <a:solidFill>
                  <a:schemeClr val="tx1"/>
                </a:solidFill>
                <a:latin typeface="+mn-ea"/>
                <a:ea typeface="+mn-ea"/>
              </a:rPr>
              <a:t>有</a:t>
            </a:r>
            <a:r>
              <a:rPr lang="en-US" altLang="ko-KR" sz="1000" b="0">
                <a:solidFill>
                  <a:schemeClr val="tx1"/>
                </a:solidFill>
                <a:latin typeface="+mn-ea"/>
                <a:ea typeface="+mn-ea"/>
              </a:rPr>
              <a:t>?</a:t>
            </a:r>
            <a:endParaRPr lang="ko-KR" altLang="en-US" sz="1000" b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D711D22-5CCE-13AA-E939-4A0C11F5631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9494575" y="3894092"/>
            <a:ext cx="4463" cy="194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FAF1E-BF33-9217-D537-234CF5D06EEC}"/>
              </a:ext>
            </a:extLst>
          </p:cNvPr>
          <p:cNvSpPr txBox="1"/>
          <p:nvPr/>
        </p:nvSpPr>
        <p:spPr>
          <a:xfrm>
            <a:off x="5247749" y="4623050"/>
            <a:ext cx="114292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/>
              <a:t>Positive Response</a:t>
            </a:r>
            <a:endParaRPr lang="ko-KR" altLang="en-US" sz="10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7605842-CF3F-B65F-C62D-10A9086738A6}"/>
              </a:ext>
            </a:extLst>
          </p:cNvPr>
          <p:cNvCxnSpPr>
            <a:cxnSpLocks/>
            <a:stCxn id="18" idx="1"/>
            <a:endCxn id="20" idx="3"/>
          </p:cNvCxnSpPr>
          <p:nvPr/>
        </p:nvCxnSpPr>
        <p:spPr>
          <a:xfrm flipH="1">
            <a:off x="6390675" y="4400237"/>
            <a:ext cx="1987625" cy="345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F763F1-E76D-5B40-9E76-E4E14336106F}"/>
              </a:ext>
            </a:extLst>
          </p:cNvPr>
          <p:cNvSpPr txBox="1"/>
          <p:nvPr/>
        </p:nvSpPr>
        <p:spPr>
          <a:xfrm>
            <a:off x="6699596" y="4108813"/>
            <a:ext cx="1504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err="1">
                <a:solidFill>
                  <a:srgbClr val="FF0000"/>
                </a:solidFill>
                <a:latin typeface="+mn-ea"/>
              </a:rPr>
              <a:t>Equipment_ID</a:t>
            </a:r>
            <a:br>
              <a:rPr lang="en-US" altLang="ko-KR" sz="1000">
                <a:solidFill>
                  <a:srgbClr val="FF0000"/>
                </a:solidFill>
                <a:latin typeface="+mn-ea"/>
              </a:rPr>
            </a:br>
            <a:r>
              <a:rPr lang="en-US" altLang="ko-KR" sz="800">
                <a:solidFill>
                  <a:srgbClr val="FF0000"/>
                </a:solidFill>
                <a:latin typeface="+mn-ea"/>
              </a:rPr>
              <a:t>(PKMT + Machine Serial No.)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7CDE2-1E95-0C58-47BB-54709C643009}"/>
              </a:ext>
            </a:extLst>
          </p:cNvPr>
          <p:cNvSpPr txBox="1"/>
          <p:nvPr/>
        </p:nvSpPr>
        <p:spPr>
          <a:xfrm>
            <a:off x="8081439" y="4156146"/>
            <a:ext cx="2460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n-ea"/>
              </a:rPr>
              <a:t>Y</a:t>
            </a:r>
            <a:endParaRPr lang="ko-KR" altLang="en-US" sz="1000" b="1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C1552CC-8844-ED77-D784-A359B423D421}"/>
              </a:ext>
            </a:extLst>
          </p:cNvPr>
          <p:cNvCxnSpPr>
            <a:cxnSpLocks/>
            <a:stCxn id="18" idx="2"/>
            <a:endCxn id="26" idx="3"/>
          </p:cNvCxnSpPr>
          <p:nvPr/>
        </p:nvCxnSpPr>
        <p:spPr>
          <a:xfrm rot="5400000">
            <a:off x="7629621" y="3472652"/>
            <a:ext cx="626008" cy="31039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FA5511-4539-632B-3730-C9A671FC8534}"/>
              </a:ext>
            </a:extLst>
          </p:cNvPr>
          <p:cNvSpPr txBox="1"/>
          <p:nvPr/>
        </p:nvSpPr>
        <p:spPr>
          <a:xfrm>
            <a:off x="9290431" y="4698830"/>
            <a:ext cx="2460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N</a:t>
            </a:r>
            <a:endParaRPr lang="ko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90042-51C1-7A92-E1F0-E7FD5D895377}"/>
              </a:ext>
            </a:extLst>
          </p:cNvPr>
          <p:cNvSpPr txBox="1"/>
          <p:nvPr/>
        </p:nvSpPr>
        <p:spPr>
          <a:xfrm>
            <a:off x="5247749" y="5137551"/>
            <a:ext cx="11429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Negative</a:t>
            </a:r>
          </a:p>
          <a:p>
            <a:pPr algn="ctr"/>
            <a:r>
              <a:rPr lang="en-US" altLang="ko-KR" sz="1000"/>
              <a:t>Response</a:t>
            </a:r>
            <a:endParaRPr lang="ko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AB61EB-0AF8-07AB-7F29-71E418BD7BFA}"/>
              </a:ext>
            </a:extLst>
          </p:cNvPr>
          <p:cNvSpPr txBox="1"/>
          <p:nvPr/>
        </p:nvSpPr>
        <p:spPr>
          <a:xfrm>
            <a:off x="2073691" y="4607779"/>
            <a:ext cx="1142926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>
                <a:latin typeface="+mn-ea"/>
              </a:rPr>
              <a:t>추후 해당 </a:t>
            </a:r>
            <a:r>
              <a:rPr lang="en-US" altLang="ko-KR" sz="900" b="1">
                <a:latin typeface="+mn-ea"/>
              </a:rPr>
              <a:t>Terminal ID</a:t>
            </a:r>
            <a:r>
              <a:rPr lang="ko-KR" altLang="en-US" sz="900" b="1">
                <a:latin typeface="+mn-ea"/>
              </a:rPr>
              <a:t>로</a:t>
            </a:r>
            <a:br>
              <a:rPr lang="en-US" altLang="ko-KR" sz="900" b="1">
                <a:latin typeface="+mn-ea"/>
              </a:rPr>
            </a:br>
            <a:r>
              <a:rPr lang="ko-KR" altLang="en-US" sz="900" b="1">
                <a:latin typeface="+mn-ea"/>
              </a:rPr>
              <a:t>미동의 </a:t>
            </a:r>
            <a:r>
              <a:rPr lang="en-US" altLang="ko-KR" sz="900" b="1">
                <a:latin typeface="+mn-ea"/>
              </a:rPr>
              <a:t>API </a:t>
            </a:r>
            <a:r>
              <a:rPr lang="ko-KR" altLang="en-US" sz="900" b="1">
                <a:latin typeface="+mn-ea"/>
              </a:rPr>
              <a:t>호출 안함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C1857F-BFF2-6938-6037-2488295AFE51}"/>
              </a:ext>
            </a:extLst>
          </p:cNvPr>
          <p:cNvSpPr txBox="1"/>
          <p:nvPr/>
        </p:nvSpPr>
        <p:spPr>
          <a:xfrm>
            <a:off x="2073691" y="5461416"/>
            <a:ext cx="1142926" cy="5078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>
                <a:solidFill>
                  <a:srgbClr val="FF0000"/>
                </a:solidFill>
                <a:latin typeface="+mn-ea"/>
              </a:rPr>
              <a:t>일정기간</a:t>
            </a:r>
            <a:r>
              <a:rPr lang="ko-KR" altLang="en-US" sz="900" b="1">
                <a:solidFill>
                  <a:schemeClr val="tx1"/>
                </a:solidFill>
                <a:latin typeface="+mn-ea"/>
              </a:rPr>
              <a:t> 경과 후</a:t>
            </a:r>
            <a:br>
              <a:rPr lang="en-US" altLang="ko-KR" sz="900" b="1">
                <a:solidFill>
                  <a:schemeClr val="tx1"/>
                </a:solidFill>
                <a:latin typeface="+mn-ea"/>
              </a:rPr>
            </a:br>
            <a:r>
              <a:rPr lang="ko-KR" altLang="en-US" sz="900" b="1">
                <a:solidFill>
                  <a:schemeClr val="tx1"/>
                </a:solidFill>
                <a:latin typeface="+mn-ea"/>
              </a:rPr>
              <a:t>미동의 </a:t>
            </a:r>
            <a:r>
              <a:rPr lang="en-US" altLang="ko-KR" sz="900" b="1">
                <a:solidFill>
                  <a:schemeClr val="tx1"/>
                </a:solidFill>
                <a:latin typeface="+mn-ea"/>
              </a:rPr>
              <a:t>API</a:t>
            </a:r>
            <a:br>
              <a:rPr lang="en-US" altLang="ko-KR" sz="900" b="1">
                <a:solidFill>
                  <a:schemeClr val="tx1"/>
                </a:solidFill>
                <a:latin typeface="+mn-ea"/>
              </a:rPr>
            </a:br>
            <a:r>
              <a:rPr lang="ko-KR" altLang="en-US" sz="900" b="1">
                <a:solidFill>
                  <a:schemeClr val="tx1"/>
                </a:solidFill>
                <a:latin typeface="+mn-ea"/>
              </a:rPr>
              <a:t>재 호출</a:t>
            </a:r>
            <a:endParaRPr lang="ko-KR" altLang="en-US" sz="900" b="1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425928-E8EE-87AE-7FEB-E84E42450EF4}"/>
              </a:ext>
            </a:extLst>
          </p:cNvPr>
          <p:cNvSpPr txBox="1"/>
          <p:nvPr/>
        </p:nvSpPr>
        <p:spPr>
          <a:xfrm>
            <a:off x="8288176" y="5142801"/>
            <a:ext cx="987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+mn-ea"/>
              </a:rPr>
              <a:t>NULL</a:t>
            </a:r>
          </a:p>
          <a:p>
            <a:pPr algn="ctr"/>
            <a:r>
              <a:rPr lang="en-US" altLang="ko-KR" sz="900" b="1">
                <a:solidFill>
                  <a:srgbClr val="FF0000"/>
                </a:solidFill>
              </a:rPr>
              <a:t>PKMT </a:t>
            </a:r>
            <a:r>
              <a:rPr lang="ko-KR" altLang="en-US" sz="900" b="1">
                <a:solidFill>
                  <a:srgbClr val="FF0000"/>
                </a:solidFill>
              </a:rPr>
              <a:t>코드는</a:t>
            </a:r>
            <a:br>
              <a:rPr lang="en-US" altLang="ko-KR" sz="900" b="1">
                <a:solidFill>
                  <a:srgbClr val="FF0000"/>
                </a:solidFill>
              </a:rPr>
            </a:br>
            <a:r>
              <a:rPr lang="ko-KR" altLang="en-US" sz="900" b="1">
                <a:solidFill>
                  <a:srgbClr val="FF0000"/>
                </a:solidFill>
              </a:rPr>
              <a:t>어디서 얻나</a:t>
            </a:r>
            <a:r>
              <a:rPr lang="en-US" altLang="ko-KR" sz="900" b="1">
                <a:solidFill>
                  <a:srgbClr val="FF0000"/>
                </a:solidFill>
              </a:rPr>
              <a:t>?</a:t>
            </a:r>
            <a:endParaRPr lang="ko-KR" altLang="en-US" sz="900" b="1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3ECC5A1-ED43-EE2E-6FDA-E0CCD0457A99}"/>
              </a:ext>
            </a:extLst>
          </p:cNvPr>
          <p:cNvCxnSpPr>
            <a:cxnSpLocks/>
            <a:stCxn id="20" idx="1"/>
            <a:endCxn id="27" idx="3"/>
          </p:cNvCxnSpPr>
          <p:nvPr/>
        </p:nvCxnSpPr>
        <p:spPr>
          <a:xfrm flipH="1">
            <a:off x="3216617" y="4746161"/>
            <a:ext cx="2031132" cy="184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6739E34-6541-B911-EA11-F56FE87D831D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flipH="1">
            <a:off x="3216617" y="5337606"/>
            <a:ext cx="2031132" cy="37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F7DACB-847E-4C18-5FC4-D730AB464362}"/>
              </a:ext>
            </a:extLst>
          </p:cNvPr>
          <p:cNvSpPr txBox="1"/>
          <p:nvPr/>
        </p:nvSpPr>
        <p:spPr>
          <a:xfrm>
            <a:off x="3872900" y="4576469"/>
            <a:ext cx="987425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  <a:latin typeface="+mn-ea"/>
              </a:rPr>
              <a:t>필요한 값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?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A4B27C-DB99-6AFB-A612-62F6A32CF425}"/>
              </a:ext>
            </a:extLst>
          </p:cNvPr>
          <p:cNvSpPr txBox="1"/>
          <p:nvPr/>
        </p:nvSpPr>
        <p:spPr>
          <a:xfrm>
            <a:off x="3872900" y="5172748"/>
            <a:ext cx="987425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  <a:latin typeface="+mn-ea"/>
              </a:rPr>
              <a:t>필요한 값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?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AF48AEB-4912-A4AD-E296-2DC2B14039E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616543" y="2401579"/>
            <a:ext cx="9561" cy="162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21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6F0E9FA9-8923-9918-84B8-D070B487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67" y="482599"/>
            <a:ext cx="10794933" cy="674683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BF9F7BC-F3D9-30E0-0DA7-6BAFB576E8BF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DICC PS Dashboard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48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1394428E-25B4-B39D-9476-C0A97FCE6074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DICC Sales Dashboard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215110-EF42-C7B9-E499-F0035140B1CA}"/>
              </a:ext>
            </a:extLst>
          </p:cNvPr>
          <p:cNvGrpSpPr/>
          <p:nvPr/>
        </p:nvGrpSpPr>
        <p:grpSpPr>
          <a:xfrm>
            <a:off x="4049713" y="-161005"/>
            <a:ext cx="8142287" cy="7180009"/>
            <a:chOff x="531813" y="1143901"/>
            <a:chExt cx="5007078" cy="4588308"/>
          </a:xfrm>
        </p:grpSpPr>
        <p:sp>
          <p:nvSpPr>
            <p:cNvPr id="7" name="矩形 7">
              <a:extLst>
                <a:ext uri="{FF2B5EF4-FFF2-40B4-BE49-F238E27FC236}">
                  <a16:creationId xmlns:a16="http://schemas.microsoft.com/office/drawing/2014/main" id="{87E671DF-3237-8AC8-93DF-FF47770942D9}"/>
                </a:ext>
              </a:extLst>
            </p:cNvPr>
            <p:cNvSpPr/>
            <p:nvPr/>
          </p:nvSpPr>
          <p:spPr bwMode="auto">
            <a:xfrm>
              <a:off x="1238864" y="2052397"/>
              <a:ext cx="3028336" cy="6489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>
                <a:buNone/>
              </a:pPr>
              <a:endParaRPr lang="zh-CN" altLang="en-US"/>
            </a:p>
          </p:txBody>
        </p:sp>
        <p:pic>
          <p:nvPicPr>
            <p:cNvPr id="8" name="图片 4">
              <a:extLst>
                <a:ext uri="{FF2B5EF4-FFF2-40B4-BE49-F238E27FC236}">
                  <a16:creationId xmlns:a16="http://schemas.microsoft.com/office/drawing/2014/main" id="{9D820282-1B43-B974-C2EB-5D4ED00E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813" y="1143901"/>
              <a:ext cx="5003748" cy="2465922"/>
            </a:xfrm>
            <a:prstGeom prst="rect">
              <a:avLst/>
            </a:prstGeom>
          </p:spPr>
        </p:pic>
        <p:pic>
          <p:nvPicPr>
            <p:cNvPr id="10" name="图片 6">
              <a:extLst>
                <a:ext uri="{FF2B5EF4-FFF2-40B4-BE49-F238E27FC236}">
                  <a16:creationId xmlns:a16="http://schemas.microsoft.com/office/drawing/2014/main" id="{54265504-C30F-EC3D-5466-CD2B44AA7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813" y="3601351"/>
              <a:ext cx="5007078" cy="2130858"/>
            </a:xfrm>
            <a:prstGeom prst="rect">
              <a:avLst/>
            </a:prstGeom>
          </p:spPr>
        </p:pic>
        <p:sp>
          <p:nvSpPr>
            <p:cNvPr id="11" name="矩形 8">
              <a:extLst>
                <a:ext uri="{FF2B5EF4-FFF2-40B4-BE49-F238E27FC236}">
                  <a16:creationId xmlns:a16="http://schemas.microsoft.com/office/drawing/2014/main" id="{514D0368-4D39-FB89-5232-9523460B22EB}"/>
                </a:ext>
              </a:extLst>
            </p:cNvPr>
            <p:cNvSpPr/>
            <p:nvPr/>
          </p:nvSpPr>
          <p:spPr bwMode="auto">
            <a:xfrm>
              <a:off x="1150374" y="2052396"/>
              <a:ext cx="4119716" cy="64892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>
                <a:buNone/>
              </a:pPr>
              <a:endParaRPr lang="zh-CN" altLang="en-US"/>
            </a:p>
          </p:txBody>
        </p:sp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3C4EAE5D-1D1A-D2CC-BC4E-68D69264CFB3}"/>
                </a:ext>
              </a:extLst>
            </p:cNvPr>
            <p:cNvSpPr/>
            <p:nvPr/>
          </p:nvSpPr>
          <p:spPr bwMode="auto">
            <a:xfrm>
              <a:off x="1150374" y="2816075"/>
              <a:ext cx="3116826" cy="78527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>
                <a:buNone/>
              </a:pP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55A4023-0032-22F1-DFCE-4C2C91707578}"/>
                </a:ext>
              </a:extLst>
            </p:cNvPr>
            <p:cNvSpPr/>
            <p:nvPr/>
          </p:nvSpPr>
          <p:spPr bwMode="auto">
            <a:xfrm>
              <a:off x="1150374" y="3658983"/>
              <a:ext cx="2064774" cy="78527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>
                <a:buNone/>
              </a:pP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E2FE9E-7DDB-5091-D1BE-846340A41347}"/>
                </a:ext>
              </a:extLst>
            </p:cNvPr>
            <p:cNvSpPr/>
            <p:nvPr/>
          </p:nvSpPr>
          <p:spPr bwMode="auto">
            <a:xfrm>
              <a:off x="1150374" y="4559008"/>
              <a:ext cx="4247536" cy="117320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>
                <a:buNone/>
              </a:pPr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9BDEF86-E606-3A6A-D60D-F907F0BEB5F8}"/>
                </a:ext>
              </a:extLst>
            </p:cNvPr>
            <p:cNvSpPr/>
            <p:nvPr/>
          </p:nvSpPr>
          <p:spPr bwMode="auto">
            <a:xfrm>
              <a:off x="1150374" y="2052397"/>
              <a:ext cx="216310" cy="19919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>
                <a:buNone/>
              </a:pPr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59CDCC6-EA4F-236A-5E80-FF3F898F6821}"/>
                </a:ext>
              </a:extLst>
            </p:cNvPr>
            <p:cNvSpPr/>
            <p:nvPr/>
          </p:nvSpPr>
          <p:spPr bwMode="auto">
            <a:xfrm>
              <a:off x="1150374" y="2827974"/>
              <a:ext cx="216310" cy="19919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>
                <a:buNone/>
              </a:pPr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769D376-F6BA-22C2-887C-43F9A91B5DF2}"/>
                </a:ext>
              </a:extLst>
            </p:cNvPr>
            <p:cNvSpPr/>
            <p:nvPr/>
          </p:nvSpPr>
          <p:spPr bwMode="auto">
            <a:xfrm>
              <a:off x="1150374" y="3666371"/>
              <a:ext cx="216310" cy="19919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>
                <a:buNone/>
              </a:pPr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9910F21-C06C-DC53-0A7D-14864B5BE897}"/>
                </a:ext>
              </a:extLst>
            </p:cNvPr>
            <p:cNvSpPr/>
            <p:nvPr/>
          </p:nvSpPr>
          <p:spPr bwMode="auto">
            <a:xfrm>
              <a:off x="1150374" y="4571421"/>
              <a:ext cx="216310" cy="19919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>
                <a:buNone/>
              </a:pPr>
              <a:r>
                <a:rPr lang="en-US" altLang="zh-CN"/>
                <a:t>4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417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>
            <a:extLst>
              <a:ext uri="{FF2B5EF4-FFF2-40B4-BE49-F238E27FC236}">
                <a16:creationId xmlns:a16="http://schemas.microsoft.com/office/drawing/2014/main" id="{4061C4DA-C7B5-0379-A896-286934DB7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03" y="573767"/>
            <a:ext cx="6425697" cy="3757891"/>
          </a:xfrm>
          <a:prstGeom prst="rect">
            <a:avLst/>
          </a:prstGeom>
        </p:spPr>
      </p:pic>
      <p:pic>
        <p:nvPicPr>
          <p:cNvPr id="3" name="图片 5">
            <a:extLst>
              <a:ext uri="{FF2B5EF4-FFF2-40B4-BE49-F238E27FC236}">
                <a16:creationId xmlns:a16="http://schemas.microsoft.com/office/drawing/2014/main" id="{5484C7FB-FE91-766F-B719-9024442BC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674" y="4418945"/>
            <a:ext cx="3054927" cy="1747497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4F9A2226-09C5-B959-96E4-22D6915A8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714" y="4186184"/>
            <a:ext cx="3371789" cy="1980258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98A1D891-951E-934F-5012-77D4F8F4AEA4}"/>
              </a:ext>
            </a:extLst>
          </p:cNvPr>
          <p:cNvSpPr/>
          <p:nvPr/>
        </p:nvSpPr>
        <p:spPr bwMode="auto">
          <a:xfrm>
            <a:off x="10352442" y="689607"/>
            <a:ext cx="712068" cy="32446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6625">
              <a:buNone/>
            </a:pPr>
            <a:endParaRPr lang="zh-CN" altLang="en-US"/>
          </a:p>
        </p:txBody>
      </p:sp>
      <p:sp>
        <p:nvSpPr>
          <p:cNvPr id="6" name="矩形 16">
            <a:extLst>
              <a:ext uri="{FF2B5EF4-FFF2-40B4-BE49-F238E27FC236}">
                <a16:creationId xmlns:a16="http://schemas.microsoft.com/office/drawing/2014/main" id="{433FCC05-DAC5-984D-CF51-8F9ADE69579B}"/>
              </a:ext>
            </a:extLst>
          </p:cNvPr>
          <p:cNvSpPr/>
          <p:nvPr/>
        </p:nvSpPr>
        <p:spPr bwMode="auto">
          <a:xfrm>
            <a:off x="11172553" y="689607"/>
            <a:ext cx="712068" cy="32446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6625">
              <a:buNone/>
            </a:pPr>
            <a:endParaRPr lang="zh-CN" altLang="en-US"/>
          </a:p>
        </p:txBody>
      </p:sp>
      <p:cxnSp>
        <p:nvCxnSpPr>
          <p:cNvPr id="7" name="曲线连接符 9">
            <a:extLst>
              <a:ext uri="{FF2B5EF4-FFF2-40B4-BE49-F238E27FC236}">
                <a16:creationId xmlns:a16="http://schemas.microsoft.com/office/drawing/2014/main" id="{AB8BC95E-DEB3-4DB2-97B5-97E54B159868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223927" y="1003701"/>
            <a:ext cx="4304660" cy="3421739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曲线连接符 17">
            <a:extLst>
              <a:ext uri="{FF2B5EF4-FFF2-40B4-BE49-F238E27FC236}">
                <a16:creationId xmlns:a16="http://schemas.microsoft.com/office/drawing/2014/main" id="{E9422F7C-115C-DC21-73B4-7A8606D045AC}"/>
              </a:ext>
            </a:extLst>
          </p:cNvPr>
          <p:cNvCxnSpPr/>
          <p:nvPr/>
        </p:nvCxnSpPr>
        <p:spPr bwMode="auto">
          <a:xfrm rot="5400000">
            <a:off x="9015915" y="2614639"/>
            <a:ext cx="3279040" cy="106082"/>
          </a:xfrm>
          <a:prstGeom prst="curvedConnector3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椭圆 18">
            <a:extLst>
              <a:ext uri="{FF2B5EF4-FFF2-40B4-BE49-F238E27FC236}">
                <a16:creationId xmlns:a16="http://schemas.microsoft.com/office/drawing/2014/main" id="{F9E11966-FC95-58E5-3319-1F26DE91D386}"/>
              </a:ext>
            </a:extLst>
          </p:cNvPr>
          <p:cNvSpPr/>
          <p:nvPr/>
        </p:nvSpPr>
        <p:spPr bwMode="auto">
          <a:xfrm>
            <a:off x="10204939" y="572833"/>
            <a:ext cx="216310" cy="199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6625">
              <a:buNone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0" name="椭圆 19">
            <a:extLst>
              <a:ext uri="{FF2B5EF4-FFF2-40B4-BE49-F238E27FC236}">
                <a16:creationId xmlns:a16="http://schemas.microsoft.com/office/drawing/2014/main" id="{203344CF-5434-355F-4E48-470ED51CDC92}"/>
              </a:ext>
            </a:extLst>
          </p:cNvPr>
          <p:cNvSpPr/>
          <p:nvPr/>
        </p:nvSpPr>
        <p:spPr bwMode="auto">
          <a:xfrm>
            <a:off x="11182739" y="572833"/>
            <a:ext cx="216310" cy="199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6625">
              <a:buNone/>
            </a:pP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EAD9C97B-0E3C-C49D-EE77-B4EF7F2F9332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DICC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단일 장비 </a:t>
            </a:r>
            <a:r>
              <a:rPr lang="ko-KR" altLang="en-US">
                <a:latin typeface="Noto Sans KR"/>
                <a:ea typeface="Noto Sans KR"/>
              </a:rPr>
              <a:t>지도조회 기능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082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83E774-D337-9686-822D-FAB6DBE2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3" y="895023"/>
            <a:ext cx="10652289" cy="5769990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EE85D56C-BA47-D177-1511-3F7AC6843874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HDI Dashboard – without Map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33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F4F55-60D7-AE34-D89E-5F45CA5F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92" y="861156"/>
            <a:ext cx="10774109" cy="5835976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89B95CDA-BA7E-BB13-D72F-8B02FE97631F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HDI Fleet Summary with Map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298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CE43B4-07BB-783C-0F44-DE06B9A8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2" y="895023"/>
            <a:ext cx="10774109" cy="5835976"/>
          </a:xfrm>
          <a:prstGeom prst="rect">
            <a:avLst/>
          </a:prstGeom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A7CD1A84-0720-7F4B-D04D-6F018FF277D8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HDI Fleet Summary with Map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2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39E2BCD8-A378-FB8B-0603-7320BDBEFD10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Noto Sans KR"/>
                <a:ea typeface="Noto Sans KR"/>
              </a:rPr>
              <a:t>Fleet </a:t>
            </a:r>
            <a:r>
              <a:rPr lang="ko-KR" altLang="en-US">
                <a:latin typeface="Noto Sans KR"/>
                <a:ea typeface="Noto Sans KR"/>
              </a:rPr>
              <a:t>권한 체계 간 관계도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grpSp>
        <p:nvGrpSpPr>
          <p:cNvPr id="5" name="Group 39">
            <a:extLst>
              <a:ext uri="{FF2B5EF4-FFF2-40B4-BE49-F238E27FC236}">
                <a16:creationId xmlns:a16="http://schemas.microsoft.com/office/drawing/2014/main" id="{5A1B5AE1-0A70-2D9E-CD16-BE9FE7BA7D4E}"/>
              </a:ext>
            </a:extLst>
          </p:cNvPr>
          <p:cNvGrpSpPr>
            <a:grpSpLocks/>
          </p:cNvGrpSpPr>
          <p:nvPr/>
        </p:nvGrpSpPr>
        <p:grpSpPr bwMode="auto">
          <a:xfrm>
            <a:off x="10874602" y="360108"/>
            <a:ext cx="1204912" cy="212725"/>
            <a:chOff x="859" y="828"/>
            <a:chExt cx="466" cy="131"/>
          </a:xfrm>
        </p:grpSpPr>
        <p:sp>
          <p:nvSpPr>
            <p:cNvPr id="6" name="Rectangle 40">
              <a:extLst>
                <a:ext uri="{FF2B5EF4-FFF2-40B4-BE49-F238E27FC236}">
                  <a16:creationId xmlns:a16="http://schemas.microsoft.com/office/drawing/2014/main" id="{3CA3951A-344C-AE23-34A0-16E79D782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" y="836"/>
              <a:ext cx="458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936625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윤고딕130" pitchFamily="18" charset="-127"/>
                </a:defRPr>
              </a:lvl1pPr>
              <a:lvl2pPr marL="104775" indent="-103188" defTabSz="936625" eaLnBrk="0" hangingPunct="0"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윤고딕130" pitchFamily="18" charset="-127"/>
                </a:defRPr>
              </a:lvl2pPr>
              <a:lvl3pPr marL="209550" indent="-103188" defTabSz="936625" eaLnBrk="0" hangingPunct="0"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윤고딕130" pitchFamily="18" charset="-127"/>
                </a:defRPr>
              </a:lvl3pPr>
              <a:lvl4pPr marL="314325" indent="-103188" defTabSz="936625" eaLnBrk="0" hangingPunct="0">
                <a:buChar char="·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윤고딕130" pitchFamily="18" charset="-127"/>
                </a:defRPr>
              </a:lvl4pPr>
              <a:lvl5pPr marL="420688" indent="-98425" defTabSz="936625" eaLnBrk="0" hangingPunct="0">
                <a:buChar char="›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윤고딕130" pitchFamily="18" charset="-127"/>
                </a:defRPr>
              </a:lvl5pPr>
              <a:lvl6pPr marL="877888" indent="-98425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›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윤고딕130" pitchFamily="18" charset="-127"/>
                </a:defRPr>
              </a:lvl6pPr>
              <a:lvl7pPr marL="1335088" indent="-98425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›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윤고딕130" pitchFamily="18" charset="-127"/>
                </a:defRPr>
              </a:lvl7pPr>
              <a:lvl8pPr marL="1792288" indent="-98425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›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윤고딕130" pitchFamily="18" charset="-127"/>
                </a:defRPr>
              </a:lvl8pPr>
              <a:lvl9pPr marL="2249488" indent="-98425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›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윤고딕130" pitchFamily="18" charset="-127"/>
                </a:defRPr>
              </a:lvl9pPr>
            </a:lstStyle>
            <a:p>
              <a:pPr algn="ctr"/>
              <a:r>
                <a:rPr lang="en-US" altLang="ko-KR" b="1" i="1" baseline="0">
                  <a:latin typeface="+mj-lt"/>
                </a:rPr>
                <a:t>ILLUSTRATIVE</a:t>
              </a:r>
            </a:p>
          </p:txBody>
        </p:sp>
        <p:sp>
          <p:nvSpPr>
            <p:cNvPr id="7" name="Line 41">
              <a:extLst>
                <a:ext uri="{FF2B5EF4-FFF2-40B4-BE49-F238E27FC236}">
                  <a16:creationId xmlns:a16="http://schemas.microsoft.com/office/drawing/2014/main" id="{2DF910A6-F2A1-8E58-93DA-0B98A85A9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" y="828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8" name="Line 42">
              <a:extLst>
                <a:ext uri="{FF2B5EF4-FFF2-40B4-BE49-F238E27FC236}">
                  <a16:creationId xmlns:a16="http://schemas.microsoft.com/office/drawing/2014/main" id="{524CACD8-1EE0-C112-FE59-2E89C3790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" y="959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j-lt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7431C2-2B75-0EA9-AC18-06FF70254146}"/>
              </a:ext>
            </a:extLst>
          </p:cNvPr>
          <p:cNvSpPr/>
          <p:nvPr/>
        </p:nvSpPr>
        <p:spPr>
          <a:xfrm>
            <a:off x="346166" y="1038497"/>
            <a:ext cx="11456125" cy="5349238"/>
          </a:xfrm>
          <a:prstGeom prst="roundRect">
            <a:avLst>
              <a:gd name="adj" fmla="val 6166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chemeClr val="tx1"/>
              </a:solidFill>
              <a:latin typeface="Arial" panose="020B0604020202020204" pitchFamily="34" charset="0"/>
              <a:ea typeface="Noto Sans KR Light" panose="020B0300000000000000"/>
              <a:cs typeface="Arial" panose="020B06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2DB39F9-7964-A5C5-B4EB-E72C28286234}"/>
              </a:ext>
            </a:extLst>
          </p:cNvPr>
          <p:cNvSpPr/>
          <p:nvPr/>
        </p:nvSpPr>
        <p:spPr>
          <a:xfrm>
            <a:off x="724988" y="822957"/>
            <a:ext cx="1639389" cy="43107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DOOSAN</a:t>
            </a:r>
            <a:endParaRPr lang="ko-KR" altLang="en-US" sz="1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6E93BB0-466C-F959-47AA-FEB2CE89A84C}"/>
              </a:ext>
            </a:extLst>
          </p:cNvPr>
          <p:cNvCxnSpPr/>
          <p:nvPr/>
        </p:nvCxnSpPr>
        <p:spPr>
          <a:xfrm>
            <a:off x="9235440" y="875211"/>
            <a:ext cx="0" cy="56888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3599D1-8674-87BE-3E1F-72CB7D27CB99}"/>
              </a:ext>
            </a:extLst>
          </p:cNvPr>
          <p:cNvSpPr txBox="1"/>
          <p:nvPr/>
        </p:nvSpPr>
        <p:spPr>
          <a:xfrm>
            <a:off x="8680269" y="6024420"/>
            <a:ext cx="445367" cy="266400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KR</a:t>
            </a:r>
            <a:endParaRPr lang="ko-KR" altLang="en-US" sz="10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D259A7-C102-C074-9194-78F75A347517}"/>
              </a:ext>
            </a:extLst>
          </p:cNvPr>
          <p:cNvSpPr txBox="1"/>
          <p:nvPr/>
        </p:nvSpPr>
        <p:spPr>
          <a:xfrm>
            <a:off x="9333412" y="6024420"/>
            <a:ext cx="783770" cy="266400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Overseas</a:t>
            </a:r>
            <a:endParaRPr lang="ko-KR" altLang="en-US" sz="10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F7A9E05-35EB-2121-924F-FFB00354C2FC}"/>
              </a:ext>
            </a:extLst>
          </p:cNvPr>
          <p:cNvGrpSpPr/>
          <p:nvPr/>
        </p:nvGrpSpPr>
        <p:grpSpPr>
          <a:xfrm>
            <a:off x="603067" y="1431861"/>
            <a:ext cx="4706983" cy="4118039"/>
            <a:chOff x="603067" y="1431861"/>
            <a:chExt cx="4706983" cy="411803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1F1E52A-32A6-58FF-49F8-C5D2079A96BB}"/>
                </a:ext>
              </a:extLst>
            </p:cNvPr>
            <p:cNvSpPr/>
            <p:nvPr/>
          </p:nvSpPr>
          <p:spPr>
            <a:xfrm>
              <a:off x="603067" y="1431861"/>
              <a:ext cx="4706983" cy="4118039"/>
            </a:xfrm>
            <a:prstGeom prst="roundRect">
              <a:avLst>
                <a:gd name="adj" fmla="val 616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>
                <a:solidFill>
                  <a:schemeClr val="bg1"/>
                </a:solidFill>
                <a:latin typeface="Arial" panose="020B0604020202020204" pitchFamily="34" charset="0"/>
                <a:ea typeface="Noto Sans KR Light" panose="020B0300000000000000"/>
                <a:cs typeface="Arial" panose="020B0604020202020204" pitchFamily="34" charset="0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4E0B373-F4D6-02EF-B626-DACF47DA8CD3}"/>
                </a:ext>
              </a:extLst>
            </p:cNvPr>
            <p:cNvSpPr/>
            <p:nvPr/>
          </p:nvSpPr>
          <p:spPr>
            <a:xfrm>
              <a:off x="772886" y="1556654"/>
              <a:ext cx="1232264" cy="29827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딜러</a:t>
              </a:r>
              <a:r>
                <a:rPr lang="en-US" altLang="ko-KR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685CFF3-C2D5-8BAE-9093-7A146B760114}"/>
                </a:ext>
              </a:extLst>
            </p:cNvPr>
            <p:cNvGrpSpPr/>
            <p:nvPr/>
          </p:nvGrpSpPr>
          <p:grpSpPr>
            <a:xfrm>
              <a:off x="859535" y="1994259"/>
              <a:ext cx="3798361" cy="2042164"/>
              <a:chOff x="859535" y="1994259"/>
              <a:chExt cx="3798361" cy="2042164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41F4E649-7B7B-B3F1-8D26-88D9BF943B9F}"/>
                  </a:ext>
                </a:extLst>
              </p:cNvPr>
              <p:cNvSpPr/>
              <p:nvPr/>
            </p:nvSpPr>
            <p:spPr>
              <a:xfrm>
                <a:off x="859535" y="1994259"/>
                <a:ext cx="3798361" cy="2042164"/>
              </a:xfrm>
              <a:prstGeom prst="roundRect">
                <a:avLst>
                  <a:gd name="adj" fmla="val 616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>
                  <a:solidFill>
                    <a:schemeClr val="bg1"/>
                  </a:solidFill>
                  <a:latin typeface="Arial" panose="020B0604020202020204" pitchFamily="34" charset="0"/>
                  <a:ea typeface="Noto Sans KR Light" panose="020B030000000000000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560D5A5-6340-A9B5-8491-EAF5048C1CC0}"/>
                  </a:ext>
                </a:extLst>
              </p:cNvPr>
              <p:cNvSpPr/>
              <p:nvPr/>
            </p:nvSpPr>
            <p:spPr>
              <a:xfrm>
                <a:off x="1029353" y="2133591"/>
                <a:ext cx="994391" cy="12797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Fleet 1-1</a:t>
                </a:r>
                <a:endParaRPr lang="ko-KR" altLang="en-US" sz="14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8DF24-546C-B726-B0BC-2C482C5E9D6B}"/>
                  </a:ext>
                </a:extLst>
              </p:cNvPr>
              <p:cNvGrpSpPr/>
              <p:nvPr/>
            </p:nvGrpSpPr>
            <p:grpSpPr>
              <a:xfrm>
                <a:off x="1057685" y="2383016"/>
                <a:ext cx="1596674" cy="882698"/>
                <a:chOff x="4250056" y="2224007"/>
                <a:chExt cx="2203741" cy="1559624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F8FE2C30-8D31-CB92-DD1E-B1002D39C527}"/>
                    </a:ext>
                  </a:extLst>
                </p:cNvPr>
                <p:cNvSpPr/>
                <p:nvPr/>
              </p:nvSpPr>
              <p:spPr>
                <a:xfrm>
                  <a:off x="4250056" y="2224007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b="1">
                    <a:solidFill>
                      <a:schemeClr val="bg1"/>
                    </a:solidFill>
                    <a:latin typeface="Arial" panose="020B0604020202020204" pitchFamily="34" charset="0"/>
                    <a:ea typeface="Noto Sans KR Light" panose="020B030000000000000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4B03AF37-BF43-2A68-2B4F-0F2809FB9C6E}"/>
                    </a:ext>
                  </a:extLst>
                </p:cNvPr>
                <p:cNvSpPr/>
                <p:nvPr/>
              </p:nvSpPr>
              <p:spPr>
                <a:xfrm>
                  <a:off x="4419874" y="2363338"/>
                  <a:ext cx="1509564" cy="173746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1-1-1</a:t>
                  </a:r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1D2FDE9-13BB-6D4F-7E95-7C530C7D7A07}"/>
                  </a:ext>
                </a:extLst>
              </p:cNvPr>
              <p:cNvGrpSpPr/>
              <p:nvPr/>
            </p:nvGrpSpPr>
            <p:grpSpPr>
              <a:xfrm>
                <a:off x="2936138" y="2951572"/>
                <a:ext cx="1596674" cy="954855"/>
                <a:chOff x="4977469" y="4398973"/>
                <a:chExt cx="2203741" cy="1559624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A0D345F9-EDA8-326E-98C1-EB4FACE6F4B2}"/>
                    </a:ext>
                  </a:extLst>
                </p:cNvPr>
                <p:cNvSpPr/>
                <p:nvPr/>
              </p:nvSpPr>
              <p:spPr>
                <a:xfrm>
                  <a:off x="4977469" y="4398973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b="1">
                    <a:solidFill>
                      <a:schemeClr val="bg1"/>
                    </a:solidFill>
                    <a:latin typeface="Arial" panose="020B0604020202020204" pitchFamily="34" charset="0"/>
                    <a:ea typeface="Noto Sans KR Light" panose="020B030000000000000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6D189223-86BB-7450-2B68-1DDBF0C7BEDA}"/>
                    </a:ext>
                  </a:extLst>
                </p:cNvPr>
                <p:cNvSpPr/>
                <p:nvPr/>
              </p:nvSpPr>
              <p:spPr>
                <a:xfrm>
                  <a:off x="5147287" y="4538305"/>
                  <a:ext cx="1509564" cy="17374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1-1-n</a:t>
                  </a:r>
                  <a:endParaRPr lang="ko-KR" altLang="en-US" sz="1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25" name="그림 24" descr="바퀴, 타이어, 차량, 자동차 부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B0C207E-2902-7892-8625-ECD26729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840" y="3524536"/>
              <a:ext cx="408895" cy="342330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6BEBCDC-8B66-ED28-B023-976C4F03AAA5}"/>
                </a:ext>
              </a:extLst>
            </p:cNvPr>
            <p:cNvGrpSpPr/>
            <p:nvPr/>
          </p:nvGrpSpPr>
          <p:grpSpPr>
            <a:xfrm>
              <a:off x="3304277" y="4304781"/>
              <a:ext cx="1890023" cy="1061822"/>
              <a:chOff x="859535" y="1994259"/>
              <a:chExt cx="3798361" cy="2042164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A7F2B0E-CF62-0DB4-EF25-089084561E67}"/>
                  </a:ext>
                </a:extLst>
              </p:cNvPr>
              <p:cNvSpPr/>
              <p:nvPr/>
            </p:nvSpPr>
            <p:spPr>
              <a:xfrm>
                <a:off x="859535" y="1994259"/>
                <a:ext cx="3798361" cy="2042164"/>
              </a:xfrm>
              <a:prstGeom prst="roundRect">
                <a:avLst>
                  <a:gd name="adj" fmla="val 616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5CF58608-4562-A2AD-43C3-6DFAD5DA8474}"/>
                  </a:ext>
                </a:extLst>
              </p:cNvPr>
              <p:cNvSpPr/>
              <p:nvPr/>
            </p:nvSpPr>
            <p:spPr>
              <a:xfrm>
                <a:off x="1029353" y="2133591"/>
                <a:ext cx="994391" cy="12797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Fleet 1-n</a:t>
                </a:r>
                <a:endParaRPr lang="ko-KR" altLang="en-US" sz="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A967F8BE-6C2E-5775-8463-AD1643A0E873}"/>
                  </a:ext>
                </a:extLst>
              </p:cNvPr>
              <p:cNvGrpSpPr/>
              <p:nvPr/>
            </p:nvGrpSpPr>
            <p:grpSpPr>
              <a:xfrm>
                <a:off x="1057685" y="2383016"/>
                <a:ext cx="1596674" cy="882698"/>
                <a:chOff x="4250056" y="2224007"/>
                <a:chExt cx="2203741" cy="1559624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F62C295-EC05-DB3A-5085-163FD64209D0}"/>
                    </a:ext>
                  </a:extLst>
                </p:cNvPr>
                <p:cNvSpPr/>
                <p:nvPr/>
              </p:nvSpPr>
              <p:spPr>
                <a:xfrm>
                  <a:off x="4250056" y="2224007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01742559-2A31-2BC9-5903-AD93FE2C550A}"/>
                    </a:ext>
                  </a:extLst>
                </p:cNvPr>
                <p:cNvSpPr/>
                <p:nvPr/>
              </p:nvSpPr>
              <p:spPr>
                <a:xfrm>
                  <a:off x="4419873" y="2363336"/>
                  <a:ext cx="1902904" cy="196364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1-n-1</a:t>
                  </a:r>
                  <a:endParaRPr lang="ko-KR" altLang="en-US" sz="8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090B136-9FE9-49F7-555D-42683870F59B}"/>
                  </a:ext>
                </a:extLst>
              </p:cNvPr>
              <p:cNvGrpSpPr/>
              <p:nvPr/>
            </p:nvGrpSpPr>
            <p:grpSpPr>
              <a:xfrm>
                <a:off x="2936138" y="2951572"/>
                <a:ext cx="1596674" cy="954855"/>
                <a:chOff x="4977469" y="4398973"/>
                <a:chExt cx="2203741" cy="1559624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FC803B51-E611-1E94-80E1-48EF31633794}"/>
                    </a:ext>
                  </a:extLst>
                </p:cNvPr>
                <p:cNvSpPr/>
                <p:nvPr/>
              </p:nvSpPr>
              <p:spPr>
                <a:xfrm>
                  <a:off x="4977469" y="4398973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337C4FAF-40A0-DB60-E877-6D7EAFC3F681}"/>
                    </a:ext>
                  </a:extLst>
                </p:cNvPr>
                <p:cNvSpPr/>
                <p:nvPr/>
              </p:nvSpPr>
              <p:spPr>
                <a:xfrm>
                  <a:off x="5147286" y="4538306"/>
                  <a:ext cx="1902904" cy="19636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1-n-n</a:t>
                  </a:r>
                  <a:endParaRPr lang="ko-KR" altLang="en-US" sz="8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44" name="그림 43" descr="바퀴, 타이어, 차량, 자동차 부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1E99BBD-96D8-F46A-FE14-391CEE7B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232" y="3497915"/>
              <a:ext cx="408895" cy="342330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CE38AFD-DF14-AF74-4B2D-AE167B63810C}"/>
                </a:ext>
              </a:extLst>
            </p:cNvPr>
            <p:cNvGrpSpPr/>
            <p:nvPr/>
          </p:nvGrpSpPr>
          <p:grpSpPr>
            <a:xfrm>
              <a:off x="859536" y="4718050"/>
              <a:ext cx="1250622" cy="659750"/>
              <a:chOff x="859535" y="1994259"/>
              <a:chExt cx="3798361" cy="204216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ACC11BEC-1BE6-AEFB-0C2A-40288811FD10}"/>
                  </a:ext>
                </a:extLst>
              </p:cNvPr>
              <p:cNvSpPr/>
              <p:nvPr/>
            </p:nvSpPr>
            <p:spPr>
              <a:xfrm>
                <a:off x="859535" y="1994259"/>
                <a:ext cx="3798361" cy="2042164"/>
              </a:xfrm>
              <a:prstGeom prst="roundRect">
                <a:avLst>
                  <a:gd name="adj" fmla="val 616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60AEF94-7402-898E-2EC4-03B00A7AD2A4}"/>
                  </a:ext>
                </a:extLst>
              </p:cNvPr>
              <p:cNvSpPr/>
              <p:nvPr/>
            </p:nvSpPr>
            <p:spPr>
              <a:xfrm>
                <a:off x="1029350" y="2133590"/>
                <a:ext cx="1153074" cy="17879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Fleet 1-0</a:t>
                </a:r>
                <a:endParaRPr lang="ko-KR" altLang="en-US" sz="6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581609B-410B-DDFD-16A5-E7A0DFCB7BD8}"/>
                  </a:ext>
                </a:extLst>
              </p:cNvPr>
              <p:cNvGrpSpPr/>
              <p:nvPr/>
            </p:nvGrpSpPr>
            <p:grpSpPr>
              <a:xfrm>
                <a:off x="1057686" y="2383016"/>
                <a:ext cx="1721757" cy="882698"/>
                <a:chOff x="4250056" y="2224007"/>
                <a:chExt cx="2376381" cy="1559624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A380257-9B03-5415-8656-04E449104465}"/>
                    </a:ext>
                  </a:extLst>
                </p:cNvPr>
                <p:cNvSpPr/>
                <p:nvPr/>
              </p:nvSpPr>
              <p:spPr>
                <a:xfrm>
                  <a:off x="4250056" y="2224007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5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E7C8A75D-0213-7CD9-83AE-3D6866818CC8}"/>
                    </a:ext>
                  </a:extLst>
                </p:cNvPr>
                <p:cNvSpPr/>
                <p:nvPr/>
              </p:nvSpPr>
              <p:spPr>
                <a:xfrm>
                  <a:off x="4419871" y="2363328"/>
                  <a:ext cx="2206566" cy="274349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1-0-1</a:t>
                  </a:r>
                  <a:endParaRPr lang="ko-KR" altLang="en-US" sz="6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96065CA9-1B48-3D04-023C-BA1A9FFB6635}"/>
                  </a:ext>
                </a:extLst>
              </p:cNvPr>
              <p:cNvGrpSpPr/>
              <p:nvPr/>
            </p:nvGrpSpPr>
            <p:grpSpPr>
              <a:xfrm>
                <a:off x="2936139" y="2951572"/>
                <a:ext cx="1721757" cy="954855"/>
                <a:chOff x="4977469" y="4398973"/>
                <a:chExt cx="2376381" cy="1559624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3EFE6181-6F8E-6017-759F-4C655C672E54}"/>
                    </a:ext>
                  </a:extLst>
                </p:cNvPr>
                <p:cNvSpPr/>
                <p:nvPr/>
              </p:nvSpPr>
              <p:spPr>
                <a:xfrm>
                  <a:off x="4977469" y="4398973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5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2A410571-DF9B-C333-E960-CC7585DD35EC}"/>
                    </a:ext>
                  </a:extLst>
                </p:cNvPr>
                <p:cNvSpPr/>
                <p:nvPr/>
              </p:nvSpPr>
              <p:spPr>
                <a:xfrm>
                  <a:off x="5147284" y="4538302"/>
                  <a:ext cx="2206566" cy="274356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1-0-n</a:t>
                  </a:r>
                  <a:endParaRPr lang="ko-KR" altLang="en-US" sz="6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45" name="그림 44" descr="바퀴, 타이어, 차량, 자동차 부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142D206-3276-D8B2-BD0C-12C3D42E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109" y="5119935"/>
              <a:ext cx="244958" cy="20508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221A84-2FA3-D211-9E97-452BF4DFAC3D}"/>
                </a:ext>
              </a:extLst>
            </p:cNvPr>
            <p:cNvSpPr txBox="1"/>
            <p:nvPr/>
          </p:nvSpPr>
          <p:spPr>
            <a:xfrm>
              <a:off x="1687542" y="4643413"/>
              <a:ext cx="892372" cy="1572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36000">
              <a:noAutofit/>
            </a:bodyPr>
            <a:lstStyle/>
            <a:p>
              <a:pPr algn="ctr"/>
              <a:r>
                <a:rPr lang="en-US" altLang="ko-KR" sz="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Fleet 0</a:t>
              </a:r>
              <a:r>
                <a:rPr lang="ko-KR" altLang="en-US" sz="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</a:t>
              </a:r>
              <a:r>
                <a:rPr lang="en-US" altLang="ko-KR" sz="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 고객</a:t>
              </a:r>
            </a:p>
          </p:txBody>
        </p:sp>
        <p:cxnSp>
          <p:nvCxnSpPr>
            <p:cNvPr id="57" name="연결선: 구부러짐 56">
              <a:extLst>
                <a:ext uri="{FF2B5EF4-FFF2-40B4-BE49-F238E27FC236}">
                  <a16:creationId xmlns:a16="http://schemas.microsoft.com/office/drawing/2014/main" id="{4EFBE0EF-7443-9B03-C09A-AADC6ACE7845}"/>
                </a:ext>
              </a:extLst>
            </p:cNvPr>
            <p:cNvCxnSpPr>
              <a:cxnSpLocks/>
              <a:stCxn id="51" idx="1"/>
              <a:endCxn id="55" idx="1"/>
            </p:cNvCxnSpPr>
            <p:nvPr/>
          </p:nvCxnSpPr>
          <p:spPr>
            <a:xfrm rot="10800000" flipH="1">
              <a:off x="1543264" y="4722042"/>
              <a:ext cx="144278" cy="459523"/>
            </a:xfrm>
            <a:prstGeom prst="curvedConnector3">
              <a:avLst>
                <a:gd name="adj1" fmla="val -13581"/>
              </a:avLst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F5955AA-1DA5-BC58-5750-B2FC94587BAD}"/>
              </a:ext>
            </a:extLst>
          </p:cNvPr>
          <p:cNvGrpSpPr/>
          <p:nvPr/>
        </p:nvGrpSpPr>
        <p:grpSpPr>
          <a:xfrm>
            <a:off x="5963108" y="3840245"/>
            <a:ext cx="3124882" cy="2132720"/>
            <a:chOff x="603067" y="1431861"/>
            <a:chExt cx="4706983" cy="4118039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307A608-80DE-69F6-B517-3A8AD75E321B}"/>
                </a:ext>
              </a:extLst>
            </p:cNvPr>
            <p:cNvSpPr/>
            <p:nvPr/>
          </p:nvSpPr>
          <p:spPr>
            <a:xfrm>
              <a:off x="603067" y="1431861"/>
              <a:ext cx="4706983" cy="4118039"/>
            </a:xfrm>
            <a:prstGeom prst="roundRect">
              <a:avLst>
                <a:gd name="adj" fmla="val 616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b="1">
                <a:solidFill>
                  <a:schemeClr val="bg1"/>
                </a:solidFill>
                <a:latin typeface="Arial" panose="020B0604020202020204" pitchFamily="34" charset="0"/>
                <a:ea typeface="Noto Sans KR Light" panose="020B0300000000000000"/>
                <a:cs typeface="Arial" panose="020B0604020202020204" pitchFamily="34" charset="0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2E2D47E-5C96-449B-A12F-BBF7B9E429DC}"/>
                </a:ext>
              </a:extLst>
            </p:cNvPr>
            <p:cNvSpPr/>
            <p:nvPr/>
          </p:nvSpPr>
          <p:spPr>
            <a:xfrm>
              <a:off x="772886" y="1556654"/>
              <a:ext cx="1232264" cy="29827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딜러</a:t>
              </a:r>
              <a:r>
                <a:rPr lang="en-US" altLang="ko-KR" sz="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</a:t>
              </a:r>
              <a:endPara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3196339-14BF-BA4A-2FC8-F0C535463509}"/>
                </a:ext>
              </a:extLst>
            </p:cNvPr>
            <p:cNvGrpSpPr/>
            <p:nvPr/>
          </p:nvGrpSpPr>
          <p:grpSpPr>
            <a:xfrm>
              <a:off x="859535" y="1994259"/>
              <a:ext cx="3798361" cy="2042164"/>
              <a:chOff x="859535" y="1994259"/>
              <a:chExt cx="3798361" cy="2042164"/>
            </a:xfrm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67AE0EAB-780A-BAA4-8DD1-AD10CB7F8B0C}"/>
                  </a:ext>
                </a:extLst>
              </p:cNvPr>
              <p:cNvSpPr/>
              <p:nvPr/>
            </p:nvSpPr>
            <p:spPr>
              <a:xfrm>
                <a:off x="859535" y="1994259"/>
                <a:ext cx="3798361" cy="2042164"/>
              </a:xfrm>
              <a:prstGeom prst="roundRect">
                <a:avLst>
                  <a:gd name="adj" fmla="val 616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b="1">
                  <a:solidFill>
                    <a:schemeClr val="bg1"/>
                  </a:solidFill>
                  <a:latin typeface="Arial" panose="020B0604020202020204" pitchFamily="34" charset="0"/>
                  <a:ea typeface="Noto Sans KR Light" panose="020B0300000000000000"/>
                  <a:cs typeface="Arial" panose="020B0604020202020204" pitchFamily="34" charset="0"/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4D989A08-2962-58CC-8192-37248C1CF668}"/>
                  </a:ext>
                </a:extLst>
              </p:cNvPr>
              <p:cNvSpPr/>
              <p:nvPr/>
            </p:nvSpPr>
            <p:spPr>
              <a:xfrm>
                <a:off x="1029353" y="2133591"/>
                <a:ext cx="994391" cy="12797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Fleet n-1</a:t>
                </a:r>
                <a:endParaRPr lang="ko-KR" altLang="en-US" sz="9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11602CF-F9FB-2AC6-C0BB-B31284D16F8A}"/>
                  </a:ext>
                </a:extLst>
              </p:cNvPr>
              <p:cNvGrpSpPr/>
              <p:nvPr/>
            </p:nvGrpSpPr>
            <p:grpSpPr>
              <a:xfrm>
                <a:off x="1057685" y="2383016"/>
                <a:ext cx="1596674" cy="882698"/>
                <a:chOff x="4250056" y="2224007"/>
                <a:chExt cx="2203741" cy="1559624"/>
              </a:xfrm>
            </p:grpSpPr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D79AF0BE-ABDB-1687-E10E-5A1116D94047}"/>
                    </a:ext>
                  </a:extLst>
                </p:cNvPr>
                <p:cNvSpPr/>
                <p:nvPr/>
              </p:nvSpPr>
              <p:spPr>
                <a:xfrm>
                  <a:off x="4250056" y="2224007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b="1">
                    <a:solidFill>
                      <a:schemeClr val="bg1"/>
                    </a:solidFill>
                    <a:latin typeface="Arial" panose="020B0604020202020204" pitchFamily="34" charset="0"/>
                    <a:ea typeface="Noto Sans KR Light" panose="020B030000000000000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id="{103D5785-E6CF-EDC4-8FE0-953D34A94D9A}"/>
                    </a:ext>
                  </a:extLst>
                </p:cNvPr>
                <p:cNvSpPr/>
                <p:nvPr/>
              </p:nvSpPr>
              <p:spPr>
                <a:xfrm>
                  <a:off x="4419874" y="2363338"/>
                  <a:ext cx="1509564" cy="173746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n-1-1</a:t>
                  </a:r>
                  <a:endParaRPr lang="ko-KR" altLang="en-US" sz="9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A2F7AE30-38B3-49E3-11F1-DA260FB7938C}"/>
                  </a:ext>
                </a:extLst>
              </p:cNvPr>
              <p:cNvGrpSpPr/>
              <p:nvPr/>
            </p:nvGrpSpPr>
            <p:grpSpPr>
              <a:xfrm>
                <a:off x="2936138" y="2951572"/>
                <a:ext cx="1596674" cy="954855"/>
                <a:chOff x="4977469" y="4398973"/>
                <a:chExt cx="2203741" cy="1559624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D98DF745-4BD5-1702-0513-7B45714625F6}"/>
                    </a:ext>
                  </a:extLst>
                </p:cNvPr>
                <p:cNvSpPr/>
                <p:nvPr/>
              </p:nvSpPr>
              <p:spPr>
                <a:xfrm>
                  <a:off x="4977469" y="4398973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b="1">
                    <a:solidFill>
                      <a:schemeClr val="bg1"/>
                    </a:solidFill>
                    <a:latin typeface="Arial" panose="020B0604020202020204" pitchFamily="34" charset="0"/>
                    <a:ea typeface="Noto Sans KR Light" panose="020B030000000000000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A1CEEFC5-0BFE-462B-8F2D-E00E779D2009}"/>
                    </a:ext>
                  </a:extLst>
                </p:cNvPr>
                <p:cNvSpPr/>
                <p:nvPr/>
              </p:nvSpPr>
              <p:spPr>
                <a:xfrm>
                  <a:off x="5147287" y="4538305"/>
                  <a:ext cx="1509564" cy="17374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n-1-n</a:t>
                  </a:r>
                  <a:endParaRPr lang="ko-KR" altLang="en-US" sz="9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73" name="그림 72" descr="바퀴, 타이어, 차량, 자동차 부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202885C-8164-E139-DB02-B64CAB980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840" y="3524536"/>
              <a:ext cx="408895" cy="342330"/>
            </a:xfrm>
            <a:prstGeom prst="rect">
              <a:avLst/>
            </a:prstGeom>
          </p:spPr>
        </p:pic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93565D5-EC2C-B963-6526-5C73A80A995D}"/>
                </a:ext>
              </a:extLst>
            </p:cNvPr>
            <p:cNvGrpSpPr/>
            <p:nvPr/>
          </p:nvGrpSpPr>
          <p:grpSpPr>
            <a:xfrm>
              <a:off x="3304277" y="4304781"/>
              <a:ext cx="1890023" cy="1061822"/>
              <a:chOff x="859535" y="1994259"/>
              <a:chExt cx="3798361" cy="2042164"/>
            </a:xfrm>
          </p:grpSpPr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9B5AF185-10B9-B975-FDB1-E885852275D1}"/>
                  </a:ext>
                </a:extLst>
              </p:cNvPr>
              <p:cNvSpPr/>
              <p:nvPr/>
            </p:nvSpPr>
            <p:spPr>
              <a:xfrm>
                <a:off x="859535" y="1994259"/>
                <a:ext cx="3798361" cy="2042164"/>
              </a:xfrm>
              <a:prstGeom prst="roundRect">
                <a:avLst>
                  <a:gd name="adj" fmla="val 616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C9699C89-5B6D-8A70-2F0C-32A335DC1375}"/>
                  </a:ext>
                </a:extLst>
              </p:cNvPr>
              <p:cNvSpPr/>
              <p:nvPr/>
            </p:nvSpPr>
            <p:spPr>
              <a:xfrm>
                <a:off x="1029353" y="2133591"/>
                <a:ext cx="994391" cy="12797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3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Fleet 1-n</a:t>
                </a:r>
                <a:endParaRPr lang="ko-KR" altLang="en-US" sz="3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8D255C0B-0FC5-5A8E-C866-E47BE329AEA8}"/>
                  </a:ext>
                </a:extLst>
              </p:cNvPr>
              <p:cNvGrpSpPr/>
              <p:nvPr/>
            </p:nvGrpSpPr>
            <p:grpSpPr>
              <a:xfrm>
                <a:off x="1057685" y="2383016"/>
                <a:ext cx="1596674" cy="882698"/>
                <a:chOff x="4250056" y="2224007"/>
                <a:chExt cx="2203741" cy="1559624"/>
              </a:xfrm>
            </p:grpSpPr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id="{F21E827C-4519-5B9F-BA39-56C3EBFCDBE5}"/>
                    </a:ext>
                  </a:extLst>
                </p:cNvPr>
                <p:cNvSpPr/>
                <p:nvPr/>
              </p:nvSpPr>
              <p:spPr>
                <a:xfrm>
                  <a:off x="4250056" y="2224007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C3B2E3DA-CFF0-20AB-A454-5609F61DAFAB}"/>
                    </a:ext>
                  </a:extLst>
                </p:cNvPr>
                <p:cNvSpPr/>
                <p:nvPr/>
              </p:nvSpPr>
              <p:spPr>
                <a:xfrm>
                  <a:off x="4419873" y="2363336"/>
                  <a:ext cx="1902904" cy="196364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3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1-n-1</a:t>
                  </a:r>
                  <a:endParaRPr lang="ko-KR" altLang="en-US" sz="3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D4583500-2616-78B6-B499-1D87BE457259}"/>
                  </a:ext>
                </a:extLst>
              </p:cNvPr>
              <p:cNvGrpSpPr/>
              <p:nvPr/>
            </p:nvGrpSpPr>
            <p:grpSpPr>
              <a:xfrm>
                <a:off x="2936138" y="2951572"/>
                <a:ext cx="1596674" cy="954855"/>
                <a:chOff x="4977469" y="4398973"/>
                <a:chExt cx="2203741" cy="1559624"/>
              </a:xfrm>
            </p:grpSpPr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D5D60DD2-27C0-07C2-1B0D-E834A5A61F08}"/>
                    </a:ext>
                  </a:extLst>
                </p:cNvPr>
                <p:cNvSpPr/>
                <p:nvPr/>
              </p:nvSpPr>
              <p:spPr>
                <a:xfrm>
                  <a:off x="4977469" y="4398973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2C970275-F5D9-63D1-523D-E888B5396518}"/>
                    </a:ext>
                  </a:extLst>
                </p:cNvPr>
                <p:cNvSpPr/>
                <p:nvPr/>
              </p:nvSpPr>
              <p:spPr>
                <a:xfrm>
                  <a:off x="5147286" y="4538306"/>
                  <a:ext cx="1902904" cy="19636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3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1-n-n</a:t>
                  </a:r>
                  <a:endParaRPr lang="ko-KR" altLang="en-US" sz="3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75" name="그림 74" descr="바퀴, 타이어, 차량, 자동차 부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039789A-C4A6-A939-DAE8-D014F3F65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232" y="3497915"/>
              <a:ext cx="408895" cy="342330"/>
            </a:xfrm>
            <a:prstGeom prst="rect">
              <a:avLst/>
            </a:prstGeom>
          </p:spPr>
        </p:pic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8A4916E-5053-8492-AE3B-7CD6CE46C8E6}"/>
                </a:ext>
              </a:extLst>
            </p:cNvPr>
            <p:cNvGrpSpPr/>
            <p:nvPr/>
          </p:nvGrpSpPr>
          <p:grpSpPr>
            <a:xfrm>
              <a:off x="859536" y="4718050"/>
              <a:ext cx="1274678" cy="659750"/>
              <a:chOff x="859535" y="1994259"/>
              <a:chExt cx="3871422" cy="2042164"/>
            </a:xfrm>
          </p:grpSpPr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BB7B2F7F-BDBD-2466-5581-03483043A0FF}"/>
                  </a:ext>
                </a:extLst>
              </p:cNvPr>
              <p:cNvSpPr/>
              <p:nvPr/>
            </p:nvSpPr>
            <p:spPr>
              <a:xfrm>
                <a:off x="859535" y="1994259"/>
                <a:ext cx="3798361" cy="2042164"/>
              </a:xfrm>
              <a:prstGeom prst="roundRect">
                <a:avLst>
                  <a:gd name="adj" fmla="val 616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CB242CC9-FEA9-8F21-A4E6-222787A94F07}"/>
                  </a:ext>
                </a:extLst>
              </p:cNvPr>
              <p:cNvSpPr/>
              <p:nvPr/>
            </p:nvSpPr>
            <p:spPr>
              <a:xfrm>
                <a:off x="1029354" y="2133590"/>
                <a:ext cx="1205772" cy="273252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Fleet 1-0</a:t>
                </a:r>
                <a:endParaRPr lang="ko-KR" altLang="en-US" sz="4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7D1A77C-3C40-DC97-7CE2-094CB29F417B}"/>
                  </a:ext>
                </a:extLst>
              </p:cNvPr>
              <p:cNvGrpSpPr/>
              <p:nvPr/>
            </p:nvGrpSpPr>
            <p:grpSpPr>
              <a:xfrm>
                <a:off x="1057684" y="2383016"/>
                <a:ext cx="1794820" cy="882698"/>
                <a:chOff x="4250056" y="2224007"/>
                <a:chExt cx="2477224" cy="1559624"/>
              </a:xfrm>
            </p:grpSpPr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9731532F-CB2D-05FA-3B8D-91CDA4E71086}"/>
                    </a:ext>
                  </a:extLst>
                </p:cNvPr>
                <p:cNvSpPr/>
                <p:nvPr/>
              </p:nvSpPr>
              <p:spPr>
                <a:xfrm>
                  <a:off x="4250056" y="2224007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FF16CB2A-55CA-DA5D-B581-7FF45DC7991C}"/>
                    </a:ext>
                  </a:extLst>
                </p:cNvPr>
                <p:cNvSpPr/>
                <p:nvPr/>
              </p:nvSpPr>
              <p:spPr>
                <a:xfrm>
                  <a:off x="4419865" y="2363339"/>
                  <a:ext cx="2307415" cy="482805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1-0-1</a:t>
                  </a:r>
                  <a:endParaRPr lang="ko-KR" altLang="en-US" sz="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8B49A4B-8488-1D85-CCC0-E05F9197536D}"/>
                  </a:ext>
                </a:extLst>
              </p:cNvPr>
              <p:cNvGrpSpPr/>
              <p:nvPr/>
            </p:nvGrpSpPr>
            <p:grpSpPr>
              <a:xfrm>
                <a:off x="2936137" y="2951572"/>
                <a:ext cx="1794820" cy="954855"/>
                <a:chOff x="4977469" y="4398973"/>
                <a:chExt cx="2477224" cy="1559624"/>
              </a:xfrm>
            </p:grpSpPr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08545DF1-9E1D-8FE3-C13F-A91ABA9C2D92}"/>
                    </a:ext>
                  </a:extLst>
                </p:cNvPr>
                <p:cNvSpPr/>
                <p:nvPr/>
              </p:nvSpPr>
              <p:spPr>
                <a:xfrm>
                  <a:off x="4977469" y="4398973"/>
                  <a:ext cx="2203741" cy="1559624"/>
                </a:xfrm>
                <a:prstGeom prst="roundRect">
                  <a:avLst>
                    <a:gd name="adj" fmla="val 6166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5559D0E4-EF6F-D9EF-101E-187AC43CBA0D}"/>
                    </a:ext>
                  </a:extLst>
                </p:cNvPr>
                <p:cNvSpPr/>
                <p:nvPr/>
              </p:nvSpPr>
              <p:spPr>
                <a:xfrm>
                  <a:off x="5147278" y="4538309"/>
                  <a:ext cx="2307415" cy="446320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4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Group 1-0-n</a:t>
                  </a:r>
                  <a:endParaRPr lang="ko-KR" altLang="en-US" sz="40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77" name="그림 76" descr="바퀴, 타이어, 차량, 자동차 부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2C3803E-A4AB-CE13-6FFC-70AE18A9A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109" y="5119935"/>
              <a:ext cx="244958" cy="205081"/>
            </a:xfrm>
            <a:prstGeom prst="rect">
              <a:avLst/>
            </a:prstGeom>
          </p:spPr>
        </p:pic>
        <p:cxnSp>
          <p:nvCxnSpPr>
            <p:cNvPr id="79" name="연결선: 구부러짐 78">
              <a:extLst>
                <a:ext uri="{FF2B5EF4-FFF2-40B4-BE49-F238E27FC236}">
                  <a16:creationId xmlns:a16="http://schemas.microsoft.com/office/drawing/2014/main" id="{22B44730-B28D-144F-6170-127DADC91ACA}"/>
                </a:ext>
              </a:extLst>
            </p:cNvPr>
            <p:cNvCxnSpPr>
              <a:cxnSpLocks/>
              <a:stCxn id="84" idx="1"/>
              <a:endCxn id="13" idx="1"/>
            </p:cNvCxnSpPr>
            <p:nvPr/>
          </p:nvCxnSpPr>
          <p:spPr>
            <a:xfrm rot="10800000" flipH="1">
              <a:off x="1543264" y="4723581"/>
              <a:ext cx="434481" cy="457985"/>
            </a:xfrm>
            <a:prstGeom prst="curvedConnector3">
              <a:avLst>
                <a:gd name="adj1" fmla="val -9058"/>
              </a:avLst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BFBDD3-E11E-2307-6033-8E59C728168B}"/>
              </a:ext>
            </a:extLst>
          </p:cNvPr>
          <p:cNvSpPr txBox="1"/>
          <p:nvPr/>
        </p:nvSpPr>
        <p:spPr>
          <a:xfrm>
            <a:off x="6875732" y="5494954"/>
            <a:ext cx="537668" cy="100124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Fleet 0</a:t>
            </a:r>
            <a:r>
              <a:rPr lang="ko-KR" altLang="en-US" sz="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개긴 고객</a:t>
            </a:r>
          </a:p>
        </p:txBody>
      </p:sp>
    </p:spTree>
    <p:extLst>
      <p:ext uri="{BB962C8B-B14F-4D97-AF65-F5344CB8AC3E}">
        <p14:creationId xmlns:p14="http://schemas.microsoft.com/office/powerpoint/2010/main" val="194876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D374E99E-8088-FD4F-D9EF-290865296EB8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HDI NA PS Dashboard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pic>
        <p:nvPicPr>
          <p:cNvPr id="4" name="그림 3" descr="텍스트, 컴퓨터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8C892777-4396-9696-C203-BAA893DF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24" y="466225"/>
            <a:ext cx="8374144" cy="628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28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D374E99E-8088-FD4F-D9EF-290865296EB8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</a:t>
            </a:r>
            <a:r>
              <a:rPr lang="ko-KR" altLang="en-US">
                <a:latin typeface="Noto Sans KR"/>
                <a:ea typeface="Noto Sans KR"/>
              </a:rPr>
              <a:t>중국업체 </a:t>
            </a:r>
            <a:r>
              <a:rPr lang="en-US" altLang="ko-KR">
                <a:latin typeface="Noto Sans KR"/>
                <a:ea typeface="Noto Sans KR"/>
              </a:rPr>
              <a:t>Main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 Dashboard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pic>
        <p:nvPicPr>
          <p:cNvPr id="1026" name="图片 15">
            <a:extLst>
              <a:ext uri="{FF2B5EF4-FFF2-40B4-BE49-F238E27FC236}">
                <a16:creationId xmlns:a16="http://schemas.microsoft.com/office/drawing/2014/main" id="{DDAC1C97-F4F5-CB83-781F-DDE54A815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" y="862602"/>
            <a:ext cx="12167921" cy="560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7F16E-9221-E51C-5AB0-6973524895B8}"/>
              </a:ext>
            </a:extLst>
          </p:cNvPr>
          <p:cNvSpPr txBox="1"/>
          <p:nvPr/>
        </p:nvSpPr>
        <p:spPr>
          <a:xfrm>
            <a:off x="829199" y="934697"/>
            <a:ext cx="448841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 err="1">
                <a:ea typeface="Noto Sans KR Light" panose="020B0300000000000000"/>
              </a:rPr>
              <a:t>플릿</a:t>
            </a:r>
            <a:r>
              <a:rPr lang="ko-KR" altLang="en-US" sz="900">
                <a:ea typeface="Noto Sans KR Light" panose="020B0300000000000000"/>
              </a:rPr>
              <a:t> 개요</a:t>
            </a:r>
            <a:endParaRPr lang="ko-KR" altLang="en-US" sz="900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2F6BC-F6C7-9C40-ABCD-EF5434AE4796}"/>
              </a:ext>
            </a:extLst>
          </p:cNvPr>
          <p:cNvSpPr txBox="1"/>
          <p:nvPr/>
        </p:nvSpPr>
        <p:spPr>
          <a:xfrm>
            <a:off x="2171492" y="1767215"/>
            <a:ext cx="448841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ea typeface="Noto Sans KR Light" panose="020B0300000000000000"/>
              </a:rPr>
              <a:t>전체 차량</a:t>
            </a:r>
            <a:endParaRPr lang="ko-KR" altLang="en-US" sz="900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74449-CEA3-1B8C-4B46-225CDB43758D}"/>
              </a:ext>
            </a:extLst>
          </p:cNvPr>
          <p:cNvSpPr txBox="1"/>
          <p:nvPr/>
        </p:nvSpPr>
        <p:spPr>
          <a:xfrm>
            <a:off x="3508167" y="1880397"/>
            <a:ext cx="448841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ea typeface="Noto Sans KR Light" panose="020B0300000000000000"/>
              </a:rPr>
              <a:t>동시 운행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379F6-E3B4-52E0-2FBF-BCA0C0EF9508}"/>
              </a:ext>
            </a:extLst>
          </p:cNvPr>
          <p:cNvSpPr txBox="1"/>
          <p:nvPr/>
        </p:nvSpPr>
        <p:spPr>
          <a:xfrm>
            <a:off x="5196315" y="1880397"/>
            <a:ext cx="317395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 err="1">
                <a:ea typeface="Noto Sans KR Light" panose="020B0300000000000000"/>
              </a:rPr>
              <a:t>미운</a:t>
            </a:r>
            <a:r>
              <a:rPr lang="ko-KR" altLang="en-US" sz="900" err="1">
                <a:solidFill>
                  <a:schemeClr val="tx1"/>
                </a:solidFill>
                <a:ea typeface="Noto Sans KR Light" panose="020B0300000000000000"/>
              </a:rPr>
              <a:t>행</a:t>
            </a:r>
            <a:endParaRPr lang="ko-KR" altLang="en-US" sz="900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18B6E-C94A-E1C1-676E-D2CD6427BFB0}"/>
              </a:ext>
            </a:extLst>
          </p:cNvPr>
          <p:cNvSpPr txBox="1"/>
          <p:nvPr/>
        </p:nvSpPr>
        <p:spPr>
          <a:xfrm>
            <a:off x="7639210" y="1715770"/>
            <a:ext cx="317395" cy="2769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ea typeface="Noto Sans KR Light" panose="020B0300000000000000"/>
              </a:rPr>
              <a:t>실시간</a:t>
            </a:r>
            <a:endParaRPr lang="en-US" altLang="ko-KR" sz="900">
              <a:ea typeface="Noto Sans KR Light" panose="020B0300000000000000"/>
            </a:endParaRPr>
          </a:p>
          <a:p>
            <a:pPr algn="ctr"/>
            <a:r>
              <a:rPr lang="ko-KR" altLang="en-US" sz="900" err="1">
                <a:ea typeface="Noto Sans KR Light" panose="020B0300000000000000"/>
              </a:rPr>
              <a:t>연결률</a:t>
            </a:r>
            <a:endParaRPr lang="ko-KR" altLang="en-US" sz="900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75676-61C4-F8E4-A8E6-67B966B1990E}"/>
              </a:ext>
            </a:extLst>
          </p:cNvPr>
          <p:cNvSpPr txBox="1"/>
          <p:nvPr/>
        </p:nvSpPr>
        <p:spPr>
          <a:xfrm>
            <a:off x="8436688" y="1282703"/>
            <a:ext cx="554639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ea typeface="Noto Sans KR Light" panose="020B0300000000000000"/>
              </a:rPr>
              <a:t>최대 </a:t>
            </a:r>
            <a:r>
              <a:rPr lang="ko-KR" altLang="en-US" sz="900" err="1">
                <a:ea typeface="Noto Sans KR Light" panose="020B0300000000000000"/>
              </a:rPr>
              <a:t>연결률</a:t>
            </a:r>
            <a:endParaRPr lang="ko-KR" altLang="en-US" sz="900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060C2-90B9-8C77-8E99-3B31BAA96151}"/>
              </a:ext>
            </a:extLst>
          </p:cNvPr>
          <p:cNvSpPr txBox="1"/>
          <p:nvPr/>
        </p:nvSpPr>
        <p:spPr>
          <a:xfrm>
            <a:off x="9927963" y="1679578"/>
            <a:ext cx="554639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ea typeface="Noto Sans KR Light" panose="020B0300000000000000"/>
              </a:rPr>
              <a:t>오늘 최대치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BB74A-12CD-638E-822B-3ACE3394D634}"/>
              </a:ext>
            </a:extLst>
          </p:cNvPr>
          <p:cNvSpPr txBox="1"/>
          <p:nvPr/>
        </p:nvSpPr>
        <p:spPr>
          <a:xfrm>
            <a:off x="9927963" y="1857378"/>
            <a:ext cx="554639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ea typeface="Noto Sans KR Light" panose="020B0300000000000000"/>
              </a:rPr>
              <a:t>전일 최대치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ABF1F-490D-A988-0627-1A8AF60B1944}"/>
              </a:ext>
            </a:extLst>
          </p:cNvPr>
          <p:cNvSpPr txBox="1"/>
          <p:nvPr/>
        </p:nvSpPr>
        <p:spPr>
          <a:xfrm>
            <a:off x="617602" y="2329190"/>
            <a:ext cx="423193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ea typeface="Noto Sans KR Light" panose="020B0300000000000000"/>
              </a:rPr>
              <a:t>효율추세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D5D63-CD08-EC16-CD2C-D287DB01BA77}"/>
              </a:ext>
            </a:extLst>
          </p:cNvPr>
          <p:cNvSpPr txBox="1"/>
          <p:nvPr/>
        </p:nvSpPr>
        <p:spPr>
          <a:xfrm>
            <a:off x="1160003" y="2329191"/>
            <a:ext cx="423193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ea typeface="Noto Sans KR Light" panose="020B0300000000000000"/>
              </a:rPr>
              <a:t>효율명세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07CD3-82E9-55B4-4E0D-1DAC089EB629}"/>
              </a:ext>
            </a:extLst>
          </p:cNvPr>
          <p:cNvSpPr txBox="1"/>
          <p:nvPr/>
        </p:nvSpPr>
        <p:spPr>
          <a:xfrm>
            <a:off x="9891688" y="4079693"/>
            <a:ext cx="333426" cy="1077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700">
                <a:solidFill>
                  <a:schemeClr val="tx1"/>
                </a:solidFill>
                <a:ea typeface="Noto Sans KR Light" panose="020B0300000000000000"/>
              </a:rPr>
              <a:t>위험지수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1A9C9-E223-0EFD-93A7-7D7EE4522884}"/>
              </a:ext>
            </a:extLst>
          </p:cNvPr>
          <p:cNvSpPr txBox="1"/>
          <p:nvPr/>
        </p:nvSpPr>
        <p:spPr>
          <a:xfrm>
            <a:off x="10409991" y="4069749"/>
            <a:ext cx="250069" cy="1077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700">
                <a:ea typeface="Noto Sans KR Light" panose="020B0300000000000000"/>
              </a:rPr>
              <a:t>전망치</a:t>
            </a:r>
            <a:endParaRPr lang="ko-KR" altLang="en-US" sz="700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B9372-4FB3-D089-D713-1635DDD8D947}"/>
              </a:ext>
            </a:extLst>
          </p:cNvPr>
          <p:cNvSpPr txBox="1"/>
          <p:nvPr/>
        </p:nvSpPr>
        <p:spPr>
          <a:xfrm>
            <a:off x="2960259" y="4076878"/>
            <a:ext cx="166712" cy="1077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700">
                <a:ea typeface="Noto Sans KR Light" panose="020B0300000000000000"/>
              </a:rPr>
              <a:t>평균</a:t>
            </a:r>
            <a:endParaRPr lang="ko-KR" altLang="en-US" sz="700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49658-A5CF-F29C-2712-DFE7BDFE3693}"/>
              </a:ext>
            </a:extLst>
          </p:cNvPr>
          <p:cNvSpPr txBox="1"/>
          <p:nvPr/>
        </p:nvSpPr>
        <p:spPr>
          <a:xfrm>
            <a:off x="636900" y="4451986"/>
            <a:ext cx="166712" cy="1077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700">
                <a:solidFill>
                  <a:schemeClr val="tx1"/>
                </a:solidFill>
                <a:ea typeface="Noto Sans KR Light" panose="020B0300000000000000"/>
              </a:rPr>
              <a:t>효율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B2C3FC-BCC6-1743-B0E7-DE66FB27BCFB}"/>
              </a:ext>
            </a:extLst>
          </p:cNvPr>
          <p:cNvSpPr txBox="1"/>
          <p:nvPr/>
        </p:nvSpPr>
        <p:spPr>
          <a:xfrm>
            <a:off x="3435297" y="4451986"/>
            <a:ext cx="166712" cy="1077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700">
                <a:ea typeface="Noto Sans KR Light" panose="020B0300000000000000"/>
              </a:rPr>
              <a:t>차량</a:t>
            </a:r>
            <a:endParaRPr lang="ko-KR" altLang="en-US" sz="700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397566-9ACF-2F6D-5F48-CA12B9441EB2}"/>
              </a:ext>
            </a:extLst>
          </p:cNvPr>
          <p:cNvSpPr txBox="1"/>
          <p:nvPr/>
        </p:nvSpPr>
        <p:spPr>
          <a:xfrm>
            <a:off x="3768071" y="4458744"/>
            <a:ext cx="166712" cy="1077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700">
                <a:ea typeface="Noto Sans KR Light" panose="020B0300000000000000"/>
              </a:rPr>
              <a:t>기사</a:t>
            </a:r>
            <a:endParaRPr lang="ko-KR" altLang="en-US" sz="700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47F7-E1FF-B338-D4EC-2F6C991F8D6C}"/>
              </a:ext>
            </a:extLst>
          </p:cNvPr>
          <p:cNvSpPr txBox="1"/>
          <p:nvPr/>
        </p:nvSpPr>
        <p:spPr>
          <a:xfrm>
            <a:off x="4548553" y="2510016"/>
            <a:ext cx="1361710" cy="1077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700">
                <a:solidFill>
                  <a:schemeClr val="tx1"/>
                </a:solidFill>
                <a:ea typeface="Noto Sans KR Light" panose="020B0300000000000000"/>
              </a:rPr>
              <a:t>공장내 일련번호나 번호판 검색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F63664-495D-C333-CBE6-971510ECDCE0}"/>
              </a:ext>
            </a:extLst>
          </p:cNvPr>
          <p:cNvSpPr txBox="1"/>
          <p:nvPr/>
        </p:nvSpPr>
        <p:spPr>
          <a:xfrm>
            <a:off x="8405396" y="2357942"/>
            <a:ext cx="423193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ea typeface="Noto Sans KR Light" panose="020B0300000000000000"/>
              </a:rPr>
              <a:t>안전추세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A2D1F-5FD1-E7DC-3FA4-FE71E2315517}"/>
              </a:ext>
            </a:extLst>
          </p:cNvPr>
          <p:cNvSpPr txBox="1"/>
          <p:nvPr/>
        </p:nvSpPr>
        <p:spPr>
          <a:xfrm>
            <a:off x="8947797" y="2357943"/>
            <a:ext cx="423193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ea typeface="Noto Sans KR Light" panose="020B0300000000000000"/>
              </a:rPr>
              <a:t>안전명세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767542-DB9D-D050-96A9-9F9B9D178132}"/>
              </a:ext>
            </a:extLst>
          </p:cNvPr>
          <p:cNvSpPr txBox="1"/>
          <p:nvPr/>
        </p:nvSpPr>
        <p:spPr>
          <a:xfrm>
            <a:off x="8322846" y="4436597"/>
            <a:ext cx="423193" cy="1384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ea typeface="Noto Sans KR Light" panose="020B0300000000000000"/>
              </a:rPr>
              <a:t>안전점수</a:t>
            </a:r>
          </a:p>
        </p:txBody>
      </p:sp>
    </p:spTree>
    <p:extLst>
      <p:ext uri="{BB962C8B-B14F-4D97-AF65-F5344CB8AC3E}">
        <p14:creationId xmlns:p14="http://schemas.microsoft.com/office/powerpoint/2010/main" val="318128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D374E99E-8088-FD4F-D9EF-290865296EB8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</a:t>
            </a:r>
            <a:r>
              <a:rPr lang="en-US" altLang="ko-KR">
                <a:latin typeface="Noto Sans KR"/>
                <a:ea typeface="Noto Sans KR"/>
              </a:rPr>
              <a:t>REPORT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5C96CC-EA1B-A159-2AC5-C53157AAD7B3}"/>
              </a:ext>
            </a:extLst>
          </p:cNvPr>
          <p:cNvGrpSpPr/>
          <p:nvPr/>
        </p:nvGrpSpPr>
        <p:grpSpPr>
          <a:xfrm>
            <a:off x="0" y="609755"/>
            <a:ext cx="8821381" cy="12408686"/>
            <a:chOff x="0" y="701612"/>
            <a:chExt cx="8821381" cy="1240868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A43151E-64E7-C95D-6569-C4CE1A6AA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01612"/>
              <a:ext cx="8745170" cy="419158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1713EAD-DB51-BA51-2A1C-7903AA096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84286"/>
              <a:ext cx="8811855" cy="583011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7A066D-9633-4F44-9B61-8CBE8378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614400"/>
              <a:ext cx="8821381" cy="249589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68C1FCB-B5D2-2AED-A854-D8C11A9BC5C6}"/>
              </a:ext>
            </a:extLst>
          </p:cNvPr>
          <p:cNvGrpSpPr/>
          <p:nvPr/>
        </p:nvGrpSpPr>
        <p:grpSpPr>
          <a:xfrm>
            <a:off x="8821381" y="640098"/>
            <a:ext cx="8792802" cy="14789866"/>
            <a:chOff x="9280270" y="1152253"/>
            <a:chExt cx="8792802" cy="1478986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9065EF0-BB70-9E10-1539-ED26E50E1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80270" y="1152253"/>
              <a:ext cx="8792802" cy="608732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26605BE-B3AC-40AC-A561-EF8F258FA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9323" y="7289711"/>
              <a:ext cx="8773749" cy="457263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6B573D4-6375-9B65-6031-90AC71045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8849" y="11912482"/>
              <a:ext cx="8764223" cy="402963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78DFA14-826F-B52E-0270-9D9474444658}"/>
              </a:ext>
            </a:extLst>
          </p:cNvPr>
          <p:cNvSpPr txBox="1"/>
          <p:nvPr/>
        </p:nvSpPr>
        <p:spPr>
          <a:xfrm>
            <a:off x="4635911" y="43902"/>
            <a:ext cx="9040760" cy="3693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r>
              <a:rPr lang="ko-KR" altLang="en-US"/>
              <a:t>C:\Users\hosung.choo\OneDrive - Doosan\</a:t>
            </a:r>
            <a:r>
              <a:rPr lang="ko-KR" altLang="en-US" err="1"/>
              <a:t>z</a:t>
            </a:r>
            <a:r>
              <a:rPr lang="ko-KR" altLang="en-US"/>
              <a:t> </a:t>
            </a:r>
            <a:r>
              <a:rPr lang="ko-KR" altLang="en-US" err="1"/>
              <a:t>Ref</a:t>
            </a:r>
            <a:r>
              <a:rPr lang="ko-KR" altLang="en-US"/>
              <a:t> </a:t>
            </a:r>
            <a:r>
              <a:rPr lang="ko-KR" altLang="en-US" err="1"/>
              <a:t>Docs</a:t>
            </a:r>
            <a:r>
              <a:rPr lang="ko-KR" altLang="en-US"/>
              <a:t>\</a:t>
            </a:r>
            <a:r>
              <a:rPr lang="ko-KR" altLang="en-US" err="1"/>
              <a:t>DoosanCONNECT</a:t>
            </a:r>
            <a:r>
              <a:rPr lang="ko-KR" altLang="en-US"/>
              <a:t> </a:t>
            </a:r>
            <a:r>
              <a:rPr lang="ko-KR" altLang="en-US" err="1"/>
              <a:t>Report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5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ABEF4-516D-A9F6-70F3-328965886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61337-F83E-0EAE-293E-DBD8A799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7" y="0"/>
            <a:ext cx="8157700" cy="56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00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5B76AE-E36E-086C-014D-B1FB560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8" y="1100666"/>
            <a:ext cx="8271830" cy="57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3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F08C20-70B8-D09F-8C8E-2082BE7D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84" y="1375833"/>
            <a:ext cx="7897349" cy="548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9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02C0FC-F9D1-75B7-1331-CFC7CC03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35" y="793750"/>
            <a:ext cx="9949745" cy="591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13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DB37-1D8B-6ECD-45E0-4D8601724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6FD27-6862-3206-A20F-751AAE60E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24" y="952499"/>
            <a:ext cx="8023703" cy="53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9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F5F3E-4351-23E3-F9D4-DF921C21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FFDA0-ED1A-D24E-8BA4-8B20D34B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8" y="921280"/>
            <a:ext cx="94964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9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6DFD3F-5F91-5111-8AE2-4B45859856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6373" y="787715"/>
            <a:ext cx="1346971" cy="2442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A9F4D5-5DCA-D1F0-F874-BAC0C0DD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962" y="761156"/>
            <a:ext cx="803062" cy="25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6375E3-97A1-4088-9218-79D16EA7E294}"/>
              </a:ext>
            </a:extLst>
          </p:cNvPr>
          <p:cNvSpPr txBox="1"/>
          <p:nvPr/>
        </p:nvSpPr>
        <p:spPr>
          <a:xfrm>
            <a:off x="3917501" y="774019"/>
            <a:ext cx="285044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000" i="0">
                <a:solidFill>
                  <a:srgbClr val="333333"/>
                </a:solidFill>
                <a:effectLst/>
                <a:latin typeface="+mn-ea"/>
                <a:ea typeface="+mn-ea"/>
              </a:rPr>
              <a:t>지도</a:t>
            </a:r>
            <a:endParaRPr lang="en-US" altLang="ko-KR" sz="1000" b="0" i="0">
              <a:solidFill>
                <a:srgbClr val="333333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BD7634-5982-6B11-3993-6761EC95FB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38"/>
          <a:stretch/>
        </p:blipFill>
        <p:spPr>
          <a:xfrm>
            <a:off x="3673999" y="1040957"/>
            <a:ext cx="7706908" cy="2883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EFB6A2-4292-D156-1A6D-C4C79A57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77"/>
          <a:stretch/>
        </p:blipFill>
        <p:spPr>
          <a:xfrm>
            <a:off x="2259334" y="1066038"/>
            <a:ext cx="1367786" cy="39423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6A9E81D-ED62-B8AD-7893-81DA98AD2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2262"/>
              </p:ext>
            </p:extLst>
          </p:nvPr>
        </p:nvGraphicFramePr>
        <p:xfrm>
          <a:off x="2298206" y="1757885"/>
          <a:ext cx="1309932" cy="1726319"/>
        </p:xfrm>
        <a:graphic>
          <a:graphicData uri="http://schemas.openxmlformats.org/drawingml/2006/table">
            <a:tbl>
              <a:tblPr/>
              <a:tblGrid>
                <a:gridCol w="1309932">
                  <a:extLst>
                    <a:ext uri="{9D8B030D-6E8A-4147-A177-3AD203B41FA5}">
                      <a16:colId xmlns:a16="http://schemas.microsoft.com/office/drawing/2014/main" val="493345218"/>
                    </a:ext>
                  </a:extLst>
                </a:gridCol>
              </a:tblGrid>
              <a:tr h="2396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성일</a:t>
                      </a:r>
                      <a:endParaRPr lang="en-US" altLang="ko-KR" sz="800" b="1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333678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rgbClr val="0091D1"/>
                          </a:solidFill>
                          <a:effectLst/>
                          <a:latin typeface="+mn-ea"/>
                          <a:ea typeface="+mn-ea"/>
                        </a:rPr>
                        <a:t>- FBA11-024433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solidFill>
                            <a:srgbClr val="0091D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>
                          <a:solidFill>
                            <a:srgbClr val="0091D1"/>
                          </a:solidFill>
                          <a:effectLst/>
                          <a:latin typeface="+mn-ea"/>
                          <a:ea typeface="+mn-ea"/>
                        </a:rPr>
                        <a:t>B15,20T-7)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686610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- FBA11-024433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(B15,20T-7)</a:t>
                      </a:r>
                      <a:endParaRPr lang="en-US" sz="800" b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78234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1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아이에스트지스</a:t>
                      </a:r>
                      <a:endParaRPr lang="en-US" altLang="ko-KR" sz="800" b="1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5036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경동택배</a:t>
                      </a:r>
                      <a:endParaRPr lang="en-US" altLang="ko-KR" sz="800" b="1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83375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- FBA11-024433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B15,20T-7)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0776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783DD7-6D1B-F426-DBFD-4F7B914FA1C6}"/>
              </a:ext>
            </a:extLst>
          </p:cNvPr>
          <p:cNvSpPr/>
          <p:nvPr/>
        </p:nvSpPr>
        <p:spPr>
          <a:xfrm>
            <a:off x="2362740" y="1801418"/>
            <a:ext cx="144574" cy="144574"/>
          </a:xfrm>
          <a:prstGeom prst="roundRect">
            <a:avLst/>
          </a:prstGeom>
          <a:solidFill>
            <a:srgbClr val="0091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i="0">
                <a:latin typeface="+mn-ea"/>
              </a:rPr>
              <a:t>-</a:t>
            </a:r>
            <a:endParaRPr lang="ko-KR" altLang="en-US" sz="1000" b="0" i="0"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D2E489-FCC9-3EB0-33B9-3FB7069998B7}"/>
              </a:ext>
            </a:extLst>
          </p:cNvPr>
          <p:cNvSpPr/>
          <p:nvPr/>
        </p:nvSpPr>
        <p:spPr>
          <a:xfrm>
            <a:off x="2362740" y="2658915"/>
            <a:ext cx="144574" cy="144574"/>
          </a:xfrm>
          <a:prstGeom prst="roundRect">
            <a:avLst/>
          </a:prstGeom>
          <a:solidFill>
            <a:srgbClr val="0091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i="0">
                <a:latin typeface="+mn-ea"/>
              </a:rPr>
              <a:t>+</a:t>
            </a:r>
            <a:endParaRPr lang="ko-KR" altLang="en-US" sz="1000" b="0" i="0"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B4FB63-8A2D-9A21-8680-12D7043AD8EA}"/>
              </a:ext>
            </a:extLst>
          </p:cNvPr>
          <p:cNvSpPr/>
          <p:nvPr/>
        </p:nvSpPr>
        <p:spPr>
          <a:xfrm>
            <a:off x="2362740" y="2947775"/>
            <a:ext cx="144574" cy="144574"/>
          </a:xfrm>
          <a:prstGeom prst="roundRect">
            <a:avLst/>
          </a:prstGeom>
          <a:solidFill>
            <a:srgbClr val="0091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i="0">
                <a:latin typeface="+mn-ea"/>
              </a:rPr>
              <a:t>-</a:t>
            </a:r>
            <a:endParaRPr lang="ko-KR" altLang="en-US" sz="1000" b="0" i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C600D4-E314-D422-F90D-786E62B9E136}"/>
              </a:ext>
            </a:extLst>
          </p:cNvPr>
          <p:cNvSpPr/>
          <p:nvPr/>
        </p:nvSpPr>
        <p:spPr>
          <a:xfrm>
            <a:off x="2298206" y="1511823"/>
            <a:ext cx="1309932" cy="246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ko-KR" altLang="en-US" sz="900" i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업체명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12E580-A36B-73D1-4AB5-1D49C59B78BD}"/>
              </a:ext>
            </a:extLst>
          </p:cNvPr>
          <p:cNvGrpSpPr/>
          <p:nvPr/>
        </p:nvGrpSpPr>
        <p:grpSpPr>
          <a:xfrm>
            <a:off x="3400425" y="1570540"/>
            <a:ext cx="168275" cy="132859"/>
            <a:chOff x="1343025" y="1806575"/>
            <a:chExt cx="168275" cy="1328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9F808F-9782-D67C-445A-167DE42FEC92}"/>
                </a:ext>
              </a:extLst>
            </p:cNvPr>
            <p:cNvSpPr/>
            <p:nvPr/>
          </p:nvSpPr>
          <p:spPr>
            <a:xfrm>
              <a:off x="1343025" y="1806575"/>
              <a:ext cx="168275" cy="132859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8C29EADC-AB82-5318-F4ED-E62991C8AB1B}"/>
                </a:ext>
              </a:extLst>
            </p:cNvPr>
            <p:cNvSpPr/>
            <p:nvPr/>
          </p:nvSpPr>
          <p:spPr>
            <a:xfrm>
              <a:off x="1378862" y="1826429"/>
              <a:ext cx="102275" cy="88168"/>
            </a:xfrm>
            <a:prstGeom prst="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:a16="http://schemas.microsoft.com/office/drawing/2014/main" id="{4B934859-26F6-39A9-57E0-075498194C29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PS Dashboard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초안</a:t>
            </a:r>
          </a:p>
        </p:txBody>
      </p:sp>
      <p:sp>
        <p:nvSpPr>
          <p:cNvPr id="16" name="矩形 16">
            <a:extLst>
              <a:ext uri="{FF2B5EF4-FFF2-40B4-BE49-F238E27FC236}">
                <a16:creationId xmlns:a16="http://schemas.microsoft.com/office/drawing/2014/main" id="{96F71105-BF44-ADDF-7EBC-D37338F1D61C}"/>
              </a:ext>
            </a:extLst>
          </p:cNvPr>
          <p:cNvSpPr/>
          <p:nvPr/>
        </p:nvSpPr>
        <p:spPr bwMode="auto">
          <a:xfrm>
            <a:off x="2296372" y="1516330"/>
            <a:ext cx="1330747" cy="214127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6625">
              <a:buNone/>
            </a:pPr>
            <a:endParaRPr lang="zh-CN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699AC3-0005-1A8C-9970-B8E66D8D726B}"/>
              </a:ext>
            </a:extLst>
          </p:cNvPr>
          <p:cNvCxnSpPr>
            <a:cxnSpLocks/>
            <a:stCxn id="7" idx="1"/>
            <a:endCxn id="20" idx="0"/>
          </p:cNvCxnSpPr>
          <p:nvPr/>
        </p:nvCxnSpPr>
        <p:spPr>
          <a:xfrm flipH="1">
            <a:off x="1769269" y="2621044"/>
            <a:ext cx="528937" cy="1092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Box 64">
            <a:extLst>
              <a:ext uri="{FF2B5EF4-FFF2-40B4-BE49-F238E27FC236}">
                <a16:creationId xmlns:a16="http://schemas.microsoft.com/office/drawing/2014/main" id="{F519B6F4-36CF-0F7D-7F0C-BA3833B2A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13110"/>
            <a:ext cx="3538537" cy="224805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050" b="1">
                <a:latin typeface="+mn-ea"/>
              </a:rPr>
              <a:t>LMB</a:t>
            </a:r>
          </a:p>
          <a:p>
            <a:pPr marL="228600" indent="-228600" latinLnBrk="1">
              <a:lnSpc>
                <a:spcPct val="150000"/>
              </a:lnSpc>
              <a:buAutoNum type="arabicPeriod"/>
            </a:pPr>
            <a:r>
              <a:rPr lang="ko-KR" altLang="en-US" sz="1050" b="1">
                <a:latin typeface="+mn-ea"/>
              </a:rPr>
              <a:t>호기번호로 </a:t>
            </a:r>
            <a:r>
              <a:rPr lang="en-US" altLang="ko-KR" sz="1050" b="1">
                <a:latin typeface="+mn-ea"/>
              </a:rPr>
              <a:t>1</a:t>
            </a:r>
            <a:r>
              <a:rPr lang="ko-KR" altLang="en-US" sz="1050" b="1">
                <a:latin typeface="+mn-ea"/>
              </a:rPr>
              <a:t>대 검색</a:t>
            </a:r>
            <a:endParaRPr lang="en-US" altLang="ko-KR" sz="1050" b="1">
              <a:latin typeface="+mn-ea"/>
            </a:endParaRPr>
          </a:p>
          <a:p>
            <a:pPr marL="228600" indent="-228600" latinLnBrk="1">
              <a:lnSpc>
                <a:spcPct val="150000"/>
              </a:lnSpc>
              <a:buAutoNum type="arabicPeriod"/>
            </a:pPr>
            <a:r>
              <a:rPr lang="en-US" altLang="ko-KR" sz="1050" b="1">
                <a:latin typeface="+mn-ea"/>
                <a:ea typeface="+mn-ea"/>
              </a:rPr>
              <a:t>Depth 1 </a:t>
            </a:r>
            <a:r>
              <a:rPr lang="ko-KR" altLang="en-US" sz="1050" b="1">
                <a:latin typeface="+mn-ea"/>
                <a:ea typeface="+mn-ea"/>
              </a:rPr>
              <a:t>딜러 </a:t>
            </a:r>
            <a:r>
              <a:rPr lang="en-US" altLang="ko-KR" sz="1050" b="1">
                <a:latin typeface="+mn-ea"/>
                <a:ea typeface="+mn-ea"/>
              </a:rPr>
              <a:t>&gt; Depth 2 </a:t>
            </a:r>
            <a:r>
              <a:rPr lang="ko-KR" altLang="en-US" sz="1050" b="1">
                <a:latin typeface="+mn-ea"/>
                <a:ea typeface="+mn-ea"/>
              </a:rPr>
              <a:t>고객</a:t>
            </a:r>
            <a:br>
              <a:rPr lang="en-US" altLang="ko-KR" sz="1050" b="1">
                <a:latin typeface="+mn-ea"/>
                <a:ea typeface="+mn-ea"/>
              </a:rPr>
            </a:br>
            <a:r>
              <a:rPr lang="en-US" altLang="ko-KR" sz="1050" b="1">
                <a:latin typeface="+mn-ea"/>
                <a:ea typeface="+mn-ea"/>
              </a:rPr>
              <a:t>(SAP </a:t>
            </a:r>
            <a:r>
              <a:rPr lang="ko-KR" altLang="en-US" sz="1050" b="1">
                <a:latin typeface="+mn-ea"/>
                <a:ea typeface="+mn-ea"/>
              </a:rPr>
              <a:t>인터페이스 선행 필요</a:t>
            </a:r>
            <a:r>
              <a:rPr lang="en-US" altLang="ko-KR" sz="1050" b="1">
                <a:latin typeface="+mn-ea"/>
                <a:ea typeface="+mn-ea"/>
              </a:rPr>
              <a:t>)</a:t>
            </a:r>
            <a:br>
              <a:rPr lang="en-US" altLang="ko-KR" sz="1050" b="1">
                <a:latin typeface="+mn-ea"/>
                <a:ea typeface="+mn-ea"/>
              </a:rPr>
            </a:br>
            <a:r>
              <a:rPr lang="en-US" altLang="ko-KR" sz="1050" b="1">
                <a:latin typeface="+mn-ea"/>
                <a:ea typeface="+mn-ea"/>
              </a:rPr>
              <a:t>* </a:t>
            </a:r>
            <a:r>
              <a:rPr lang="ko-KR" altLang="en-US" sz="1050" b="1">
                <a:latin typeface="+mn-ea"/>
                <a:ea typeface="+mn-ea"/>
              </a:rPr>
              <a:t>딜러 계정 </a:t>
            </a:r>
            <a:r>
              <a:rPr lang="ko-KR" altLang="en-US" sz="1050" b="1" err="1">
                <a:latin typeface="+mn-ea"/>
                <a:ea typeface="+mn-ea"/>
              </a:rPr>
              <a:t>로긴</a:t>
            </a:r>
            <a:r>
              <a:rPr lang="ko-KR" altLang="en-US" sz="1050" b="1">
                <a:latin typeface="+mn-ea"/>
                <a:ea typeface="+mn-ea"/>
              </a:rPr>
              <a:t> 시에는 고객 별로만 조회 가능</a:t>
            </a:r>
            <a:endParaRPr lang="en-US" altLang="ko-KR" sz="1050" b="1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050" b="1">
                <a:latin typeface="+mn-ea"/>
              </a:rPr>
              <a:t>3.</a:t>
            </a:r>
            <a:r>
              <a:rPr lang="ko-KR" altLang="en-US" sz="1050" b="1">
                <a:latin typeface="+mn-ea"/>
              </a:rPr>
              <a:t> 분류 추가 검토 </a:t>
            </a:r>
            <a:r>
              <a:rPr lang="en-US" altLang="ko-KR" sz="1050" b="1">
                <a:latin typeface="+mn-ea"/>
              </a:rPr>
              <a:t>(w NEXT</a:t>
            </a:r>
            <a:r>
              <a:rPr lang="ko-KR" altLang="en-US" sz="1050" b="1">
                <a:latin typeface="+mn-ea"/>
              </a:rPr>
              <a:t>팀</a:t>
            </a:r>
            <a:r>
              <a:rPr lang="en-US" altLang="ko-KR" sz="1050" b="1">
                <a:latin typeface="+mn-ea"/>
              </a:rPr>
              <a:t>, w </a:t>
            </a:r>
            <a:r>
              <a:rPr lang="ko-KR" altLang="en-US" sz="1050" b="1">
                <a:latin typeface="+mn-ea"/>
              </a:rPr>
              <a:t>프로젝트팀 엔지니어</a:t>
            </a:r>
            <a:r>
              <a:rPr lang="en-US" altLang="ko-KR" sz="1050" b="1">
                <a:latin typeface="+mn-ea"/>
              </a:rPr>
              <a:t>)</a:t>
            </a:r>
          </a:p>
          <a:p>
            <a:pPr latinLnBrk="1">
              <a:lnSpc>
                <a:spcPct val="150000"/>
              </a:lnSpc>
            </a:pPr>
            <a:r>
              <a:rPr lang="en-US" altLang="ko-KR" sz="1050" b="1">
                <a:latin typeface="+mn-ea"/>
                <a:ea typeface="+mn-ea"/>
              </a:rPr>
              <a:t>     - </a:t>
            </a:r>
            <a:r>
              <a:rPr lang="ko-KR" altLang="en-US" sz="1050" b="1">
                <a:latin typeface="+mn-ea"/>
                <a:ea typeface="+mn-ea"/>
              </a:rPr>
              <a:t>엔진 </a:t>
            </a:r>
            <a:r>
              <a:rPr lang="en-US" altLang="ko-KR" sz="1050" b="1">
                <a:latin typeface="+mn-ea"/>
                <a:ea typeface="+mn-ea"/>
              </a:rPr>
              <a:t>/ </a:t>
            </a:r>
            <a:r>
              <a:rPr lang="ko-KR" altLang="en-US" sz="1050" b="1">
                <a:latin typeface="+mn-ea"/>
                <a:ea typeface="+mn-ea"/>
              </a:rPr>
              <a:t>리튬 </a:t>
            </a:r>
            <a:r>
              <a:rPr lang="en-US" altLang="ko-KR" sz="1050" b="1">
                <a:latin typeface="+mn-ea"/>
                <a:ea typeface="+mn-ea"/>
              </a:rPr>
              <a:t>/ </a:t>
            </a:r>
            <a:r>
              <a:rPr lang="ko-KR" altLang="en-US" sz="1050" b="1">
                <a:latin typeface="+mn-ea"/>
                <a:ea typeface="+mn-ea"/>
              </a:rPr>
              <a:t>수소 </a:t>
            </a:r>
            <a:r>
              <a:rPr lang="en-US" altLang="ko-KR" sz="1050" b="1">
                <a:latin typeface="+mn-ea"/>
                <a:ea typeface="+mn-ea"/>
              </a:rPr>
              <a:t>/ </a:t>
            </a:r>
            <a:r>
              <a:rPr lang="ko-KR" altLang="en-US" sz="1050" b="1" err="1">
                <a:latin typeface="+mn-ea"/>
                <a:ea typeface="+mn-ea"/>
              </a:rPr>
              <a:t>납산</a:t>
            </a:r>
            <a:endParaRPr lang="en-US" altLang="ko-KR" sz="1050" b="1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050" b="1">
                <a:latin typeface="+mn-ea"/>
                <a:ea typeface="+mn-ea"/>
              </a:rPr>
              <a:t>     - Fault code </a:t>
            </a:r>
            <a:r>
              <a:rPr lang="ko-KR" altLang="en-US" sz="1050" b="1">
                <a:latin typeface="+mn-ea"/>
                <a:ea typeface="+mn-ea"/>
              </a:rPr>
              <a:t>발생 유</a:t>
            </a:r>
            <a:r>
              <a:rPr lang="en-US" altLang="ko-KR" sz="1050" b="1">
                <a:latin typeface="+mn-ea"/>
                <a:ea typeface="+mn-ea"/>
              </a:rPr>
              <a:t>/</a:t>
            </a:r>
            <a:r>
              <a:rPr lang="ko-KR" altLang="en-US" sz="1050" b="1">
                <a:latin typeface="+mn-ea"/>
                <a:ea typeface="+mn-ea"/>
              </a:rPr>
              <a:t>무</a:t>
            </a:r>
            <a:endParaRPr lang="en-US" altLang="ko-KR" sz="1050" b="1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050" b="1">
                <a:latin typeface="+mn-ea"/>
              </a:rPr>
              <a:t>     - </a:t>
            </a:r>
            <a:r>
              <a:rPr lang="ko-KR" altLang="en-US" sz="1050" b="1">
                <a:latin typeface="+mn-ea"/>
              </a:rPr>
              <a:t>보증 기간 내</a:t>
            </a:r>
            <a:r>
              <a:rPr lang="en-US" altLang="ko-KR" sz="1050" b="1">
                <a:latin typeface="+mn-ea"/>
              </a:rPr>
              <a:t>/</a:t>
            </a:r>
            <a:r>
              <a:rPr lang="ko-KR" altLang="en-US" sz="1050" b="1">
                <a:latin typeface="+mn-ea"/>
              </a:rPr>
              <a:t>외</a:t>
            </a:r>
            <a:endParaRPr lang="en-US" altLang="ko-KR" sz="1050" b="1">
              <a:latin typeface="+mn-ea"/>
              <a:ea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596CDE0-A494-C514-2388-E1CB43B24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963" y="3917951"/>
            <a:ext cx="7646484" cy="231739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D9D2A47-4862-60CE-7ACA-7A038784240F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11343244" y="5598126"/>
            <a:ext cx="887134" cy="227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Box 64">
            <a:extLst>
              <a:ext uri="{FF2B5EF4-FFF2-40B4-BE49-F238E27FC236}">
                <a16:creationId xmlns:a16="http://schemas.microsoft.com/office/drawing/2014/main" id="{36B17E78-F868-942D-045F-826E73544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0378" y="5186718"/>
            <a:ext cx="4876660" cy="127855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  <a:ea typeface="+mn-ea"/>
              </a:rPr>
              <a:t>선택한 그룹에 대한 </a:t>
            </a:r>
            <a:r>
              <a:rPr lang="en-US" altLang="ko-KR" sz="1050" b="1">
                <a:latin typeface="+mn-ea"/>
                <a:ea typeface="+mn-ea"/>
              </a:rPr>
              <a:t>Summary</a:t>
            </a:r>
            <a:r>
              <a:rPr lang="ko-KR" altLang="en-US" sz="1050" b="1">
                <a:latin typeface="+mn-ea"/>
                <a:ea typeface="+mn-ea"/>
              </a:rPr>
              <a:t>로서 어떤 항목들을 볼 지</a:t>
            </a:r>
            <a:r>
              <a:rPr lang="en-US" altLang="ko-KR" sz="1050" b="1">
                <a:latin typeface="+mn-ea"/>
                <a:ea typeface="+mn-ea"/>
              </a:rPr>
              <a:t>…</a:t>
            </a:r>
          </a:p>
          <a:p>
            <a:pPr latinLnBrk="1">
              <a:lnSpc>
                <a:spcPct val="150000"/>
              </a:lnSpc>
            </a:pPr>
            <a:br>
              <a:rPr lang="en-US" altLang="ko-KR" sz="1050" b="1">
                <a:latin typeface="+mn-ea"/>
                <a:ea typeface="+mn-ea"/>
              </a:rPr>
            </a:br>
            <a:r>
              <a:rPr lang="ko-KR" altLang="en-US" sz="1050" b="1">
                <a:latin typeface="+mn-ea"/>
                <a:ea typeface="+mn-ea"/>
              </a:rPr>
              <a:t>예</a:t>
            </a:r>
            <a:r>
              <a:rPr lang="en-US" altLang="ko-KR" sz="1050" b="1">
                <a:latin typeface="+mn-ea"/>
                <a:ea typeface="+mn-ea"/>
              </a:rPr>
              <a:t>) </a:t>
            </a:r>
            <a:r>
              <a:rPr lang="ko-KR" altLang="en-US" sz="1050" b="1">
                <a:latin typeface="+mn-ea"/>
                <a:ea typeface="+mn-ea"/>
              </a:rPr>
              <a:t>최근</a:t>
            </a:r>
            <a:r>
              <a:rPr lang="en-US" altLang="ko-KR" sz="1050" b="1">
                <a:latin typeface="+mn-ea"/>
                <a:ea typeface="+mn-ea"/>
              </a:rPr>
              <a:t>30</a:t>
            </a:r>
            <a:r>
              <a:rPr lang="ko-KR" altLang="en-US" sz="1050" b="1">
                <a:latin typeface="+mn-ea"/>
                <a:ea typeface="+mn-ea"/>
              </a:rPr>
              <a:t>일 기준 평균가동시간</a:t>
            </a:r>
            <a:r>
              <a:rPr lang="en-US" altLang="ko-KR" sz="1050" b="1">
                <a:latin typeface="+mn-ea"/>
                <a:ea typeface="+mn-ea"/>
              </a:rPr>
              <a:t>, </a:t>
            </a:r>
            <a:r>
              <a:rPr lang="ko-KR" altLang="en-US" sz="1050" b="1">
                <a:latin typeface="+mn-ea"/>
                <a:ea typeface="+mn-ea"/>
              </a:rPr>
              <a:t>평균가동일자</a:t>
            </a:r>
            <a:endParaRPr lang="en-US" altLang="ko-KR" sz="1050" b="1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</a:rPr>
              <a:t>예</a:t>
            </a:r>
            <a:r>
              <a:rPr lang="en-US" altLang="ko-KR" sz="1050" b="1">
                <a:latin typeface="+mn-ea"/>
              </a:rPr>
              <a:t>) </a:t>
            </a:r>
            <a:r>
              <a:rPr lang="ko-KR" altLang="en-US" sz="1050" b="1">
                <a:latin typeface="+mn-ea"/>
              </a:rPr>
              <a:t>통신연결</a:t>
            </a:r>
            <a:r>
              <a:rPr lang="en-US" altLang="ko-KR" sz="1050" b="1">
                <a:latin typeface="+mn-ea"/>
              </a:rPr>
              <a:t>, </a:t>
            </a:r>
            <a:r>
              <a:rPr lang="ko-KR" altLang="en-US" sz="1050" b="1">
                <a:latin typeface="+mn-ea"/>
              </a:rPr>
              <a:t>장비이상</a:t>
            </a:r>
            <a:r>
              <a:rPr lang="en-US" altLang="ko-KR" sz="1050" b="1">
                <a:latin typeface="+mn-ea"/>
              </a:rPr>
              <a:t>, </a:t>
            </a:r>
            <a:r>
              <a:rPr lang="ko-KR" altLang="en-US" sz="1050" b="1">
                <a:latin typeface="+mn-ea"/>
              </a:rPr>
              <a:t>위치</a:t>
            </a:r>
            <a:r>
              <a:rPr lang="en-US" altLang="ko-KR" sz="1050" b="1">
                <a:latin typeface="+mn-ea"/>
              </a:rPr>
              <a:t>(</a:t>
            </a:r>
            <a:r>
              <a:rPr lang="ko-KR" altLang="en-US" sz="1050" b="1">
                <a:latin typeface="+mn-ea"/>
              </a:rPr>
              <a:t>주소</a:t>
            </a:r>
            <a:r>
              <a:rPr lang="en-US" altLang="ko-KR" sz="1050" b="1">
                <a:latin typeface="+mn-ea"/>
              </a:rPr>
              <a:t>), </a:t>
            </a:r>
            <a:r>
              <a:rPr lang="ko-KR" altLang="en-US" sz="1050" b="1">
                <a:latin typeface="+mn-ea"/>
              </a:rPr>
              <a:t>기준일자</a:t>
            </a:r>
            <a:r>
              <a:rPr lang="en-US" altLang="ko-KR" sz="1050" b="1">
                <a:latin typeface="+mn-ea"/>
              </a:rPr>
              <a:t>, </a:t>
            </a:r>
            <a:r>
              <a:rPr lang="ko-KR" altLang="en-US" sz="1050" b="1">
                <a:latin typeface="+mn-ea"/>
              </a:rPr>
              <a:t>누적가동시간</a:t>
            </a:r>
            <a:r>
              <a:rPr lang="en-US" altLang="ko-KR" sz="1050" b="1">
                <a:latin typeface="+mn-ea"/>
              </a:rPr>
              <a:t> …</a:t>
            </a:r>
          </a:p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</a:rPr>
              <a:t>예</a:t>
            </a:r>
            <a:r>
              <a:rPr lang="en-US" altLang="ko-KR" sz="1050" b="1">
                <a:latin typeface="+mn-ea"/>
              </a:rPr>
              <a:t>) </a:t>
            </a:r>
            <a:r>
              <a:rPr lang="ko-KR" altLang="en-US" sz="1050" b="1" err="1">
                <a:latin typeface="+mn-ea"/>
              </a:rPr>
              <a:t>차량명</a:t>
            </a:r>
            <a:r>
              <a:rPr lang="en-US" altLang="ko-KR" sz="1050" b="1">
                <a:latin typeface="+mn-ea"/>
              </a:rPr>
              <a:t>,</a:t>
            </a:r>
            <a:r>
              <a:rPr lang="ko-KR" altLang="en-US" sz="1050" b="1">
                <a:latin typeface="+mn-ea"/>
              </a:rPr>
              <a:t> 단말기 일련번호</a:t>
            </a:r>
            <a:r>
              <a:rPr lang="en-US" altLang="ko-KR" sz="1050" b="1">
                <a:latin typeface="+mn-ea"/>
              </a:rPr>
              <a:t>, </a:t>
            </a:r>
            <a:r>
              <a:rPr lang="ko-KR" altLang="en-US" sz="1050" b="1" err="1">
                <a:latin typeface="+mn-ea"/>
              </a:rPr>
              <a:t>딜러명</a:t>
            </a:r>
            <a:r>
              <a:rPr lang="en-US" altLang="ko-KR" sz="1050" b="1">
                <a:latin typeface="+mn-ea"/>
              </a:rPr>
              <a:t>, </a:t>
            </a:r>
            <a:r>
              <a:rPr lang="ko-KR" altLang="en-US" sz="1050" b="1">
                <a:latin typeface="+mn-ea"/>
              </a:rPr>
              <a:t>고객명</a:t>
            </a:r>
            <a:r>
              <a:rPr lang="en-US" altLang="ko-KR" sz="1050" b="1">
                <a:latin typeface="+mn-ea"/>
              </a:rPr>
              <a:t>, </a:t>
            </a:r>
            <a:r>
              <a:rPr lang="ko-KR" altLang="en-US" sz="1050" b="1">
                <a:latin typeface="+mn-ea"/>
              </a:rPr>
              <a:t>출하일</a:t>
            </a:r>
            <a:r>
              <a:rPr lang="en-US" altLang="ko-KR" sz="1050" b="1">
                <a:latin typeface="+mn-ea"/>
              </a:rPr>
              <a:t>(</a:t>
            </a:r>
            <a:r>
              <a:rPr lang="ko-KR" altLang="en-US" sz="1050" b="1">
                <a:latin typeface="+mn-ea"/>
              </a:rPr>
              <a:t>판매일</a:t>
            </a:r>
            <a:r>
              <a:rPr lang="en-US" altLang="ko-KR" sz="1050" b="1">
                <a:latin typeface="+mn-ea"/>
              </a:rPr>
              <a:t>?),  Fault, </a:t>
            </a:r>
            <a:r>
              <a:rPr lang="ko-KR" altLang="en-US" sz="1050" b="1">
                <a:latin typeface="+mn-ea"/>
              </a:rPr>
              <a:t>위치</a:t>
            </a:r>
            <a:endParaRPr lang="en-US" altLang="ko-KR" sz="1050" b="1">
              <a:latin typeface="+mn-ea"/>
              <a:ea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DC692A5-F591-A756-ADC2-D206A88B3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9360" y="2248429"/>
            <a:ext cx="752580" cy="154326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B9D1E04-7BA0-DA30-59AE-3206730747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764980"/>
            <a:ext cx="1722994" cy="275977"/>
          </a:xfrm>
          <a:prstGeom prst="rect">
            <a:avLst/>
          </a:prstGeom>
        </p:spPr>
      </p:pic>
      <p:sp>
        <p:nvSpPr>
          <p:cNvPr id="40" name="矩形 16">
            <a:extLst>
              <a:ext uri="{FF2B5EF4-FFF2-40B4-BE49-F238E27FC236}">
                <a16:creationId xmlns:a16="http://schemas.microsoft.com/office/drawing/2014/main" id="{A366242C-F943-CD23-FA11-998A0DED0537}"/>
              </a:ext>
            </a:extLst>
          </p:cNvPr>
          <p:cNvSpPr/>
          <p:nvPr/>
        </p:nvSpPr>
        <p:spPr bwMode="auto">
          <a:xfrm>
            <a:off x="4356886" y="375967"/>
            <a:ext cx="1921352" cy="27980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6625">
              <a:buNone/>
            </a:pPr>
            <a:r>
              <a:rPr lang="en-US" altLang="zh-CN"/>
              <a:t>Icon legend</a:t>
            </a:r>
            <a:endParaRPr lang="zh-CN" altLang="en-US"/>
          </a:p>
        </p:txBody>
      </p:sp>
      <p:sp>
        <p:nvSpPr>
          <p:cNvPr id="41" name="矩形 16">
            <a:extLst>
              <a:ext uri="{FF2B5EF4-FFF2-40B4-BE49-F238E27FC236}">
                <a16:creationId xmlns:a16="http://schemas.microsoft.com/office/drawing/2014/main" id="{2EF0BD5E-4D68-71C5-1E9F-86DD5678A2BE}"/>
              </a:ext>
            </a:extLst>
          </p:cNvPr>
          <p:cNvSpPr/>
          <p:nvPr/>
        </p:nvSpPr>
        <p:spPr bwMode="auto">
          <a:xfrm>
            <a:off x="10539360" y="2231598"/>
            <a:ext cx="752580" cy="1543265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6625">
              <a:buNone/>
            </a:pPr>
            <a:endParaRPr lang="zh-CN" altLang="en-US"/>
          </a:p>
        </p:txBody>
      </p:sp>
      <p:sp>
        <p:nvSpPr>
          <p:cNvPr id="42" name="Text Box 64">
            <a:extLst>
              <a:ext uri="{FF2B5EF4-FFF2-40B4-BE49-F238E27FC236}">
                <a16:creationId xmlns:a16="http://schemas.microsoft.com/office/drawing/2014/main" id="{5C0BE67E-AD7C-31A8-70AD-85A434DEF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0378" y="2674120"/>
            <a:ext cx="1378534" cy="55143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050" b="1">
                <a:latin typeface="+mn-ea"/>
                <a:ea typeface="+mn-ea"/>
              </a:rPr>
              <a:t>Simple Summary of selected group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E4BD7-A1BF-36AA-CD66-217328CCAC31}"/>
              </a:ext>
            </a:extLst>
          </p:cNvPr>
          <p:cNvSpPr txBox="1"/>
          <p:nvPr/>
        </p:nvSpPr>
        <p:spPr>
          <a:xfrm>
            <a:off x="16977" y="6951849"/>
            <a:ext cx="4033520" cy="192360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700" b="1">
                <a:solidFill>
                  <a:schemeClr val="tx1"/>
                </a:solidFill>
                <a:ea typeface="Noto Sans KR Light" panose="020B0300000000000000"/>
              </a:rPr>
              <a:t>2025-02-20 </a:t>
            </a:r>
            <a:r>
              <a:rPr lang="ko-KR" altLang="en-US" sz="700" b="1">
                <a:solidFill>
                  <a:schemeClr val="tx1"/>
                </a:solidFill>
                <a:ea typeface="Noto Sans KR Light" panose="020B0300000000000000"/>
              </a:rPr>
              <a:t>홍상현 수석 미팅</a:t>
            </a:r>
            <a:endParaRPr lang="en-US" altLang="ko-KR" sz="700" b="1">
              <a:solidFill>
                <a:schemeClr val="tx1"/>
              </a:solidFill>
              <a:ea typeface="Noto Sans KR Light" panose="020B0300000000000000"/>
            </a:endParaRPr>
          </a:p>
          <a:p>
            <a:pPr algn="l"/>
            <a:endParaRPr lang="en-US" altLang="ko-KR" sz="700" b="1">
              <a:ea typeface="Noto Sans KR Light" panose="020B030000000000000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700" b="1">
                <a:solidFill>
                  <a:schemeClr val="tx1"/>
                </a:solidFill>
                <a:ea typeface="Noto Sans KR Light" panose="020B0300000000000000"/>
              </a:rPr>
              <a:t>그룹 까지는 </a:t>
            </a:r>
            <a:r>
              <a:rPr lang="ko-KR" altLang="en-US" sz="700" b="1" err="1">
                <a:solidFill>
                  <a:schemeClr val="tx1"/>
                </a:solidFill>
                <a:ea typeface="Noto Sans KR Light" panose="020B0300000000000000"/>
              </a:rPr>
              <a:t>필요없고</a:t>
            </a:r>
            <a:r>
              <a:rPr lang="ko-KR" altLang="en-US" sz="700" b="1">
                <a:solidFill>
                  <a:schemeClr val="tx1"/>
                </a:solidFill>
                <a:ea typeface="Noto Sans KR Light" panose="020B0300000000000000"/>
              </a:rPr>
              <a:t> 검색 기능만 잘되어 있으면 만족</a:t>
            </a:r>
            <a:endParaRPr lang="en-US" altLang="ko-KR" sz="700" b="1">
              <a:solidFill>
                <a:schemeClr val="tx1"/>
              </a:solidFill>
              <a:ea typeface="Noto Sans KR Light" panose="020B030000000000000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700" b="1">
                <a:ea typeface="Noto Sans KR Light" panose="020B0300000000000000"/>
              </a:rPr>
              <a:t>검색조건 예</a:t>
            </a:r>
            <a:endParaRPr lang="en-US" altLang="ko-KR" sz="700" b="1">
              <a:ea typeface="Noto Sans KR Light" panose="020B030000000000000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700" b="1">
                <a:ea typeface="Noto Sans KR Light" panose="020B0300000000000000"/>
              </a:rPr>
              <a:t>호기 번호로 한 대 검색</a:t>
            </a:r>
            <a:endParaRPr lang="en-US" altLang="ko-KR" sz="700" b="1">
              <a:ea typeface="Noto Sans KR Light" panose="020B030000000000000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700" b="1">
                <a:ea typeface="Noto Sans KR Light" panose="020B0300000000000000"/>
              </a:rPr>
              <a:t>딜러명으로 검색 </a:t>
            </a:r>
            <a:r>
              <a:rPr lang="en-US" altLang="ko-KR" sz="700" b="1">
                <a:ea typeface="Noto Sans KR Light" panose="020B0300000000000000"/>
              </a:rPr>
              <a:t>(SAP </a:t>
            </a:r>
            <a:r>
              <a:rPr lang="ko-KR" altLang="en-US" sz="700" b="1">
                <a:ea typeface="Noto Sans KR Light" panose="020B0300000000000000"/>
              </a:rPr>
              <a:t>서비스 모듈 인터페이스 필요</a:t>
            </a:r>
            <a:r>
              <a:rPr lang="en-US" altLang="ko-KR" sz="700" b="1">
                <a:ea typeface="Noto Sans KR Light" panose="020B0300000000000000"/>
              </a:rPr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700" b="1">
                <a:ea typeface="Noto Sans KR Light" panose="020B0300000000000000"/>
              </a:rPr>
              <a:t>귀속 딜러정보는 </a:t>
            </a:r>
            <a:r>
              <a:rPr lang="en-US" altLang="ko-KR" sz="700" b="1" err="1">
                <a:ea typeface="Noto Sans KR Light" panose="020B0300000000000000"/>
              </a:rPr>
              <a:t>eApproval</a:t>
            </a:r>
            <a:r>
              <a:rPr lang="ko-KR" altLang="en-US" sz="700" b="1">
                <a:ea typeface="Noto Sans KR Light" panose="020B0300000000000000"/>
              </a:rPr>
              <a:t>을 통해 </a:t>
            </a:r>
            <a:r>
              <a:rPr lang="en-US" altLang="ko-KR" sz="700" b="1">
                <a:ea typeface="Noto Sans KR Light" panose="020B0300000000000000"/>
              </a:rPr>
              <a:t>SAP</a:t>
            </a:r>
            <a:r>
              <a:rPr lang="ko-KR" altLang="en-US" sz="700" b="1">
                <a:ea typeface="Noto Sans KR Light" panose="020B0300000000000000"/>
              </a:rPr>
              <a:t>에 </a:t>
            </a:r>
            <a:r>
              <a:rPr lang="en-US" altLang="ko-KR" sz="700" b="1">
                <a:ea typeface="Noto Sans KR Light" panose="020B0300000000000000"/>
              </a:rPr>
              <a:t>update </a:t>
            </a:r>
            <a:r>
              <a:rPr lang="ko-KR" altLang="en-US" sz="700" b="1">
                <a:ea typeface="Noto Sans KR Light" panose="020B0300000000000000"/>
              </a:rPr>
              <a:t>됨</a:t>
            </a:r>
            <a:endParaRPr lang="en-US" altLang="ko-KR" sz="700" b="1">
              <a:ea typeface="Noto Sans KR Light" panose="020B030000000000000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700" b="1">
                <a:ea typeface="Noto Sans KR Light" panose="020B0300000000000000"/>
              </a:rPr>
              <a:t>고객사로</a:t>
            </a:r>
            <a:r>
              <a:rPr lang="en-US" altLang="ko-KR" sz="700" b="1">
                <a:ea typeface="Noto Sans KR Light" panose="020B0300000000000000"/>
              </a:rPr>
              <a:t> </a:t>
            </a:r>
            <a:r>
              <a:rPr lang="ko-KR" altLang="en-US" sz="700" b="1">
                <a:ea typeface="Noto Sans KR Light" panose="020B0300000000000000"/>
              </a:rPr>
              <a:t>검색</a:t>
            </a:r>
            <a:endParaRPr lang="en-US" altLang="ko-KR" sz="700" b="1">
              <a:ea typeface="Noto Sans KR Light" panose="020B030000000000000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700" b="1">
                <a:ea typeface="Noto Sans KR Light" panose="020B0300000000000000"/>
              </a:rPr>
              <a:t>고객사 변경되는 경우 그 정보가 </a:t>
            </a:r>
            <a:r>
              <a:rPr lang="en-US" altLang="ko-KR" sz="700" b="1">
                <a:ea typeface="Noto Sans KR Light" panose="020B0300000000000000"/>
              </a:rPr>
              <a:t>SAP</a:t>
            </a:r>
            <a:r>
              <a:rPr lang="ko-KR" altLang="en-US" sz="700" b="1">
                <a:ea typeface="Noto Sans KR Light" panose="020B0300000000000000"/>
              </a:rPr>
              <a:t>에 반영되도록 변경관리 필요</a:t>
            </a:r>
            <a:br>
              <a:rPr lang="en-US" altLang="ko-KR" sz="700" b="1">
                <a:ea typeface="Noto Sans KR Light" panose="020B0300000000000000"/>
              </a:rPr>
            </a:br>
            <a:r>
              <a:rPr lang="en-US" altLang="ko-KR" sz="700" b="1">
                <a:ea typeface="Noto Sans KR Light" panose="020B0300000000000000"/>
              </a:rPr>
              <a:t>e-mail</a:t>
            </a:r>
            <a:r>
              <a:rPr lang="ko-KR" altLang="en-US" sz="700" b="1">
                <a:ea typeface="Noto Sans KR Light" panose="020B0300000000000000"/>
              </a:rPr>
              <a:t>로 접수 받는 방법을 딜러가 선호할 듯하고</a:t>
            </a:r>
            <a:r>
              <a:rPr lang="en-US" altLang="ko-KR" sz="700" b="1">
                <a:ea typeface="Noto Sans KR Light" panose="020B0300000000000000"/>
              </a:rPr>
              <a:t>,</a:t>
            </a:r>
            <a:br>
              <a:rPr lang="en-US" altLang="ko-KR" sz="700" b="1">
                <a:ea typeface="Noto Sans KR Light" panose="020B0300000000000000"/>
              </a:rPr>
            </a:br>
            <a:r>
              <a:rPr lang="en-US" altLang="ko-KR" sz="700" b="1">
                <a:ea typeface="Noto Sans KR Light" panose="020B0300000000000000"/>
              </a:rPr>
              <a:t>PS</a:t>
            </a:r>
            <a:r>
              <a:rPr lang="ko-KR" altLang="en-US" sz="700" b="1">
                <a:ea typeface="Noto Sans KR Light" panose="020B0300000000000000"/>
              </a:rPr>
              <a:t>가 </a:t>
            </a:r>
            <a:r>
              <a:rPr lang="en-US" altLang="ko-KR" sz="700" b="1">
                <a:ea typeface="Noto Sans KR Light" panose="020B0300000000000000"/>
              </a:rPr>
              <a:t>SAP</a:t>
            </a:r>
            <a:r>
              <a:rPr lang="ko-KR" altLang="en-US" sz="700" b="1">
                <a:ea typeface="Noto Sans KR Light" panose="020B0300000000000000"/>
              </a:rPr>
              <a:t>에 반영만 해 주면 됨</a:t>
            </a:r>
            <a:endParaRPr lang="en-US" altLang="ko-KR" sz="700" b="1">
              <a:ea typeface="Noto Sans KR Light" panose="020B030000000000000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700" b="1">
                <a:ea typeface="Noto Sans KR Light" panose="020B0300000000000000"/>
              </a:rPr>
              <a:t>MH MIQ</a:t>
            </a:r>
            <a:r>
              <a:rPr lang="ko-KR" altLang="en-US" sz="700" b="1">
                <a:ea typeface="Noto Sans KR Light" panose="020B0300000000000000"/>
              </a:rPr>
              <a:t>는 </a:t>
            </a:r>
            <a:r>
              <a:rPr lang="en-US" altLang="ko-KR" sz="700" b="1">
                <a:ea typeface="Noto Sans KR Light" panose="020B0300000000000000"/>
              </a:rPr>
              <a:t>SAP </a:t>
            </a:r>
            <a:r>
              <a:rPr lang="ko-KR" altLang="en-US" sz="700" b="1">
                <a:ea typeface="Noto Sans KR Light" panose="020B0300000000000000"/>
              </a:rPr>
              <a:t>서비스 모듈의 정보를 기반으로 </a:t>
            </a:r>
            <a:r>
              <a:rPr lang="en-US" altLang="ko-KR" sz="700" b="1">
                <a:ea typeface="Noto Sans KR Light" panose="020B0300000000000000"/>
              </a:rPr>
              <a:t>equipment master </a:t>
            </a:r>
            <a:r>
              <a:rPr lang="ko-KR" altLang="en-US" sz="700" b="1">
                <a:ea typeface="Noto Sans KR Light" panose="020B0300000000000000"/>
              </a:rPr>
              <a:t>관리</a:t>
            </a:r>
            <a:br>
              <a:rPr lang="en-US" altLang="ko-KR" sz="700" b="1">
                <a:ea typeface="Noto Sans KR Light" panose="020B0300000000000000"/>
              </a:rPr>
            </a:br>
            <a:r>
              <a:rPr lang="en-US" altLang="ko-KR" sz="700" b="1">
                <a:ea typeface="Noto Sans KR Light" panose="020B0300000000000000"/>
              </a:rPr>
              <a:t>              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b="1">
                <a:ea typeface="Noto Sans KR Light" panose="020B0300000000000000"/>
              </a:rPr>
              <a:t>그룹을 만든다면 </a:t>
            </a:r>
            <a:r>
              <a:rPr lang="en-US" altLang="ko-KR" sz="700" b="1">
                <a:ea typeface="Noto Sans KR Light" panose="020B0300000000000000"/>
              </a:rPr>
              <a:t>2</a:t>
            </a:r>
            <a:r>
              <a:rPr lang="en-US" altLang="ko-KR" sz="700" b="1" baseline="30000">
                <a:ea typeface="Noto Sans KR Light" panose="020B0300000000000000"/>
              </a:rPr>
              <a:t>nd</a:t>
            </a:r>
            <a:r>
              <a:rPr lang="en-US" altLang="ko-KR" sz="700" b="1">
                <a:ea typeface="Noto Sans KR Light" panose="020B0300000000000000"/>
              </a:rPr>
              <a:t> depth</a:t>
            </a:r>
            <a:r>
              <a:rPr lang="ko-KR" altLang="en-US" sz="700" b="1">
                <a:ea typeface="Noto Sans KR Light" panose="020B0300000000000000"/>
              </a:rPr>
              <a:t>에 </a:t>
            </a:r>
            <a:r>
              <a:rPr lang="en-US" altLang="ko-KR" sz="700" b="1">
                <a:ea typeface="Noto Sans KR Light" panose="020B0300000000000000"/>
              </a:rPr>
              <a:t>Fault </a:t>
            </a:r>
            <a:r>
              <a:rPr lang="ko-KR" altLang="en-US" sz="700" b="1">
                <a:ea typeface="Noto Sans KR Light" panose="020B0300000000000000"/>
              </a:rPr>
              <a:t>떠 있는 장비 만</a:t>
            </a:r>
            <a:r>
              <a:rPr lang="en-US" altLang="ko-KR" sz="700" b="1">
                <a:ea typeface="Noto Sans KR Light" panose="020B0300000000000000"/>
              </a:rPr>
              <a:t>, </a:t>
            </a:r>
            <a:r>
              <a:rPr lang="ko-KR" altLang="en-US" sz="700" b="1">
                <a:ea typeface="Noto Sans KR Light" panose="020B0300000000000000"/>
              </a:rPr>
              <a:t>보증 내</a:t>
            </a:r>
            <a:r>
              <a:rPr lang="en-US" altLang="ko-KR" sz="700" b="1">
                <a:ea typeface="Noto Sans KR Light" panose="020B0300000000000000"/>
              </a:rPr>
              <a:t>/</a:t>
            </a:r>
            <a:r>
              <a:rPr lang="ko-KR" altLang="en-US" sz="700" b="1">
                <a:ea typeface="Noto Sans KR Light" panose="020B0300000000000000"/>
              </a:rPr>
              <a:t>외 장비만</a:t>
            </a:r>
            <a:r>
              <a:rPr lang="en-US" altLang="ko-KR" sz="700" b="1">
                <a:ea typeface="Noto Sans KR Light" panose="020B0300000000000000"/>
              </a:rPr>
              <a:t> … </a:t>
            </a:r>
            <a:r>
              <a:rPr lang="ko-KR" altLang="en-US" sz="700" b="1">
                <a:ea typeface="Noto Sans KR Light" panose="020B0300000000000000"/>
              </a:rPr>
              <a:t>등등을 고려할 수도 있다</a:t>
            </a:r>
            <a:r>
              <a:rPr lang="en-US" altLang="ko-KR" sz="700" b="1">
                <a:ea typeface="Noto Sans KR Light" panose="020B0300000000000000"/>
              </a:rPr>
              <a:t>.</a:t>
            </a:r>
            <a:br>
              <a:rPr lang="en-US" altLang="ko-KR" sz="700" b="1">
                <a:ea typeface="Noto Sans KR Light" panose="020B0300000000000000"/>
              </a:rPr>
            </a:br>
            <a:r>
              <a:rPr lang="en-US" altLang="ko-KR" sz="700" b="1">
                <a:ea typeface="Noto Sans KR Light" panose="020B0300000000000000"/>
              </a:rPr>
              <a:t>NEXT</a:t>
            </a:r>
            <a:r>
              <a:rPr lang="ko-KR" altLang="en-US" sz="700" b="1">
                <a:ea typeface="Noto Sans KR Light" panose="020B0300000000000000"/>
              </a:rPr>
              <a:t>팀 </a:t>
            </a:r>
            <a:r>
              <a:rPr lang="en-US" altLang="ko-KR" sz="700" b="1">
                <a:ea typeface="Noto Sans KR Light" panose="020B0300000000000000"/>
              </a:rPr>
              <a:t>input</a:t>
            </a:r>
            <a:r>
              <a:rPr lang="ko-KR" altLang="en-US" sz="700" b="1">
                <a:ea typeface="Noto Sans KR Light" panose="020B0300000000000000"/>
              </a:rPr>
              <a:t>도 받기로 했다</a:t>
            </a:r>
            <a:r>
              <a:rPr lang="en-US" altLang="ko-KR" sz="700" b="1">
                <a:ea typeface="Noto Sans KR Light" panose="020B030000000000000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b="1">
                <a:ea typeface="Noto Sans KR Light" panose="020B0300000000000000"/>
              </a:rPr>
              <a:t>지도 하단의 표에 들어갈 세부 항목은 홍상현 수석이 해외서비스 담당과 협의하여 초안 제공 예정</a:t>
            </a:r>
            <a:br>
              <a:rPr lang="en-US" altLang="ko-KR" sz="700" b="1">
                <a:ea typeface="Noto Sans KR Light" panose="020B0300000000000000"/>
              </a:rPr>
            </a:br>
            <a:r>
              <a:rPr lang="en-US" altLang="ko-KR" sz="700" b="1">
                <a:ea typeface="Noto Sans KR Light" panose="020B0300000000000000"/>
              </a:rPr>
              <a:t>(due 2/28)</a:t>
            </a:r>
            <a:endParaRPr lang="ko-KR" altLang="en-US" sz="700" b="1" err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691E2-33D1-0D67-FBBE-0C90B0732D60}"/>
              </a:ext>
            </a:extLst>
          </p:cNvPr>
          <p:cNvSpPr txBox="1"/>
          <p:nvPr/>
        </p:nvSpPr>
        <p:spPr>
          <a:xfrm>
            <a:off x="10943663" y="2305052"/>
            <a:ext cx="279168" cy="12144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ea typeface="Noto Sans KR Light" panose="020B0300000000000000"/>
              </a:rPr>
              <a:t>보유장비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7B2355-9974-E7FE-1EF0-0A30DAEE589A}"/>
              </a:ext>
            </a:extLst>
          </p:cNvPr>
          <p:cNvSpPr txBox="1"/>
          <p:nvPr/>
        </p:nvSpPr>
        <p:spPr>
          <a:xfrm>
            <a:off x="10615050" y="2648020"/>
            <a:ext cx="279168" cy="12144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ea typeface="Noto Sans KR Light" panose="020B0300000000000000"/>
              </a:rPr>
              <a:t>금일 가동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7EFC0-938A-83E4-5ABF-9AFA2AAE8215}"/>
              </a:ext>
            </a:extLst>
          </p:cNvPr>
          <p:cNvSpPr txBox="1"/>
          <p:nvPr/>
        </p:nvSpPr>
        <p:spPr>
          <a:xfrm>
            <a:off x="10946500" y="2646553"/>
            <a:ext cx="279168" cy="121444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ea typeface="Noto Sans KR Light" panose="020B0300000000000000"/>
              </a:rPr>
              <a:t>연료부족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7BC21E-BBDF-C211-0A5D-E8C52C0816FB}"/>
              </a:ext>
            </a:extLst>
          </p:cNvPr>
          <p:cNvSpPr txBox="1"/>
          <p:nvPr/>
        </p:nvSpPr>
        <p:spPr>
          <a:xfrm>
            <a:off x="10615050" y="2978415"/>
            <a:ext cx="279168" cy="121444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ea typeface="Noto Sans KR Light" panose="020B0300000000000000"/>
              </a:rPr>
              <a:t>점검도래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124C8D-3EB8-5A62-8D1B-F6904493ADA1}"/>
              </a:ext>
            </a:extLst>
          </p:cNvPr>
          <p:cNvSpPr txBox="1"/>
          <p:nvPr/>
        </p:nvSpPr>
        <p:spPr>
          <a:xfrm>
            <a:off x="10943663" y="2978415"/>
            <a:ext cx="279168" cy="121444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ea typeface="Noto Sans KR Light" panose="020B0300000000000000"/>
              </a:rPr>
              <a:t>소모품교환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1843F2-0976-455E-55E5-121260385678}"/>
              </a:ext>
            </a:extLst>
          </p:cNvPr>
          <p:cNvSpPr txBox="1"/>
          <p:nvPr/>
        </p:nvSpPr>
        <p:spPr>
          <a:xfrm>
            <a:off x="10619500" y="3319916"/>
            <a:ext cx="279168" cy="121444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00" b="1">
                <a:ea typeface="Noto Sans KR Light" panose="020B0300000000000000"/>
              </a:rPr>
              <a:t>Geo-fence</a:t>
            </a:r>
          </a:p>
          <a:p>
            <a:pPr algn="ctr"/>
            <a:r>
              <a:rPr lang="ko-KR" altLang="en-US" sz="400" b="1">
                <a:ea typeface="Noto Sans KR Light" panose="020B0300000000000000"/>
              </a:rPr>
              <a:t>위반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7AE91C-5327-2F10-1F6A-69AC7B7475FB}"/>
              </a:ext>
            </a:extLst>
          </p:cNvPr>
          <p:cNvSpPr txBox="1"/>
          <p:nvPr/>
        </p:nvSpPr>
        <p:spPr>
          <a:xfrm>
            <a:off x="10943663" y="3324298"/>
            <a:ext cx="279168" cy="121444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00" b="1">
                <a:ea typeface="Noto Sans KR Light" panose="020B0300000000000000"/>
              </a:rPr>
              <a:t>Time-fence</a:t>
            </a:r>
          </a:p>
          <a:p>
            <a:pPr algn="ctr"/>
            <a:r>
              <a:rPr lang="ko-KR" altLang="en-US" sz="400" b="1">
                <a:ea typeface="Noto Sans KR Light" panose="020B0300000000000000"/>
              </a:rPr>
              <a:t>위반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ADB68D-B806-9EEF-3F12-3BE591634201}"/>
              </a:ext>
            </a:extLst>
          </p:cNvPr>
          <p:cNvSpPr txBox="1"/>
          <p:nvPr/>
        </p:nvSpPr>
        <p:spPr>
          <a:xfrm>
            <a:off x="3877986" y="3963872"/>
            <a:ext cx="642037" cy="1572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최근 </a:t>
            </a:r>
            <a:r>
              <a:rPr lang="en-US" altLang="ko-KR" sz="500" b="1">
                <a:ea typeface="Noto Sans KR Light" panose="020B0300000000000000"/>
              </a:rPr>
              <a:t>30</a:t>
            </a:r>
            <a:r>
              <a:rPr lang="ko-KR" altLang="en-US" sz="500" b="1">
                <a:ea typeface="Noto Sans KR Light" panose="020B0300000000000000"/>
              </a:rPr>
              <a:t>일 가동현황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E4B0B1-5664-923F-B0EC-791415C0480E}"/>
              </a:ext>
            </a:extLst>
          </p:cNvPr>
          <p:cNvSpPr txBox="1"/>
          <p:nvPr/>
        </p:nvSpPr>
        <p:spPr>
          <a:xfrm>
            <a:off x="4035868" y="4160723"/>
            <a:ext cx="6420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평균가동시간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8061B4-DA2D-10E3-B2A6-FBE26C3A37F9}"/>
              </a:ext>
            </a:extLst>
          </p:cNvPr>
          <p:cNvSpPr txBox="1"/>
          <p:nvPr/>
        </p:nvSpPr>
        <p:spPr>
          <a:xfrm>
            <a:off x="7640840" y="4160723"/>
            <a:ext cx="6420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평균가동일자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9691CD-9633-DD51-876A-EED947459146}"/>
              </a:ext>
            </a:extLst>
          </p:cNvPr>
          <p:cNvSpPr txBox="1"/>
          <p:nvPr/>
        </p:nvSpPr>
        <p:spPr>
          <a:xfrm>
            <a:off x="9002026" y="4160722"/>
            <a:ext cx="6420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평균연비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EE95CE-6924-AE41-4003-2DBC872F2F7C}"/>
              </a:ext>
            </a:extLst>
          </p:cNvPr>
          <p:cNvSpPr txBox="1"/>
          <p:nvPr/>
        </p:nvSpPr>
        <p:spPr>
          <a:xfrm>
            <a:off x="10325438" y="4160721"/>
            <a:ext cx="6420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상세분석조회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F3A327-2AB9-B96F-48EA-355965DAF59C}"/>
              </a:ext>
            </a:extLst>
          </p:cNvPr>
          <p:cNvSpPr txBox="1"/>
          <p:nvPr/>
        </p:nvSpPr>
        <p:spPr>
          <a:xfrm>
            <a:off x="3877986" y="4797691"/>
            <a:ext cx="93300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장비목록</a:t>
            </a:r>
            <a:r>
              <a:rPr lang="en-US" altLang="ko-KR" sz="500" b="1">
                <a:ea typeface="Noto Sans KR Light" panose="020B0300000000000000"/>
              </a:rPr>
              <a:t> (</a:t>
            </a:r>
            <a:r>
              <a:rPr lang="ko-KR" altLang="en-US" sz="500" b="1">
                <a:ea typeface="Noto Sans KR Light" panose="020B0300000000000000"/>
              </a:rPr>
              <a:t>금일 가동장비 </a:t>
            </a:r>
            <a:r>
              <a:rPr lang="en-US" altLang="ko-KR" sz="500" b="1">
                <a:ea typeface="Noto Sans KR Light" panose="020B0300000000000000"/>
              </a:rPr>
              <a:t>: 0</a:t>
            </a:r>
            <a:r>
              <a:rPr lang="ko-KR" altLang="en-US" sz="500" b="1">
                <a:ea typeface="Noto Sans KR Light" panose="020B0300000000000000"/>
              </a:rPr>
              <a:t>대</a:t>
            </a:r>
            <a:r>
              <a:rPr lang="en-US" altLang="ko-KR" sz="500" b="1">
                <a:ea typeface="Noto Sans KR Light" panose="020B0300000000000000"/>
              </a:rPr>
              <a:t>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69C69B-7814-B1E4-2C26-52177397F97F}"/>
              </a:ext>
            </a:extLst>
          </p:cNvPr>
          <p:cNvSpPr txBox="1"/>
          <p:nvPr/>
        </p:nvSpPr>
        <p:spPr>
          <a:xfrm>
            <a:off x="3917501" y="4972022"/>
            <a:ext cx="413199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 err="1">
                <a:solidFill>
                  <a:schemeClr val="tx1"/>
                </a:solidFill>
                <a:ea typeface="Noto Sans KR Light" panose="020B0300000000000000"/>
              </a:rPr>
              <a:t>장비명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D6E0BA-6D38-2B23-A988-E7B313578CCE}"/>
              </a:ext>
            </a:extLst>
          </p:cNvPr>
          <p:cNvSpPr txBox="1"/>
          <p:nvPr/>
        </p:nvSpPr>
        <p:spPr>
          <a:xfrm>
            <a:off x="4344270" y="4968849"/>
            <a:ext cx="383305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장비호기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0A17B4-782B-5FDD-9D6E-040DDE3D441A}"/>
              </a:ext>
            </a:extLst>
          </p:cNvPr>
          <p:cNvSpPr txBox="1"/>
          <p:nvPr/>
        </p:nvSpPr>
        <p:spPr>
          <a:xfrm>
            <a:off x="4770539" y="4968849"/>
            <a:ext cx="291801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연결상태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F375CF-1824-D5AB-EAF5-42E3E12302E6}"/>
              </a:ext>
            </a:extLst>
          </p:cNvPr>
          <p:cNvSpPr txBox="1"/>
          <p:nvPr/>
        </p:nvSpPr>
        <p:spPr>
          <a:xfrm>
            <a:off x="5073383" y="4968848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장비상태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58E0A2-FF27-ADE4-FE80-7C30FC108FA2}"/>
              </a:ext>
            </a:extLst>
          </p:cNvPr>
          <p:cNvSpPr txBox="1"/>
          <p:nvPr/>
        </p:nvSpPr>
        <p:spPr>
          <a:xfrm>
            <a:off x="5354882" y="4968848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구역설정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8C5E3A-5061-7C97-A5CB-ED4692E3F6F9}"/>
              </a:ext>
            </a:extLst>
          </p:cNvPr>
          <p:cNvSpPr txBox="1"/>
          <p:nvPr/>
        </p:nvSpPr>
        <p:spPr>
          <a:xfrm>
            <a:off x="5636381" y="4968847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시간</a:t>
            </a:r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설정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4D170-A453-426E-247B-353DD6EA96BD}"/>
              </a:ext>
            </a:extLst>
          </p:cNvPr>
          <p:cNvSpPr txBox="1"/>
          <p:nvPr/>
        </p:nvSpPr>
        <p:spPr>
          <a:xfrm>
            <a:off x="6496844" y="4968847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장비위치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4CC22D-DE1A-04D6-EB31-3F4AD83D2398}"/>
              </a:ext>
            </a:extLst>
          </p:cNvPr>
          <p:cNvSpPr txBox="1"/>
          <p:nvPr/>
        </p:nvSpPr>
        <p:spPr>
          <a:xfrm>
            <a:off x="7387367" y="4968847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수집일시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47B7AB-9B62-1B83-AC89-958722286481}"/>
              </a:ext>
            </a:extLst>
          </p:cNvPr>
          <p:cNvSpPr txBox="1"/>
          <p:nvPr/>
        </p:nvSpPr>
        <p:spPr>
          <a:xfrm>
            <a:off x="7647247" y="4968846"/>
            <a:ext cx="353753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총가동시간</a:t>
            </a:r>
            <a:r>
              <a:rPr lang="en-US" altLang="ko-KR" sz="500" b="1">
                <a:ea typeface="Noto Sans KR Light" panose="020B0300000000000000"/>
              </a:rPr>
              <a:t>(</a:t>
            </a:r>
            <a:r>
              <a:rPr lang="en-US" altLang="ko-KR" sz="500" b="1" err="1">
                <a:ea typeface="Noto Sans KR Light" panose="020B0300000000000000"/>
              </a:rPr>
              <a:t>hr</a:t>
            </a:r>
            <a:r>
              <a:rPr lang="en-US" altLang="ko-KR" sz="500" b="1">
                <a:ea typeface="Noto Sans KR Light" panose="020B0300000000000000"/>
              </a:rPr>
              <a:t>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10F970-F213-8C0C-B1DF-846CAF023F4D}"/>
              </a:ext>
            </a:extLst>
          </p:cNvPr>
          <p:cNvSpPr txBox="1"/>
          <p:nvPr/>
        </p:nvSpPr>
        <p:spPr>
          <a:xfrm>
            <a:off x="8001000" y="4968845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수집일시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D1FD1B-3E93-ACD6-299C-AA2F2B4B7AD1}"/>
              </a:ext>
            </a:extLst>
          </p:cNvPr>
          <p:cNvSpPr txBox="1"/>
          <p:nvPr/>
        </p:nvSpPr>
        <p:spPr>
          <a:xfrm>
            <a:off x="8273456" y="4968845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금일</a:t>
            </a:r>
            <a:b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</a:br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가동시간 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(</a:t>
            </a:r>
            <a:r>
              <a:rPr lang="en-US" altLang="ko-KR" sz="500" b="1" err="1">
                <a:solidFill>
                  <a:schemeClr val="tx1"/>
                </a:solidFill>
                <a:ea typeface="Noto Sans KR Light" panose="020B0300000000000000"/>
              </a:rPr>
              <a:t>hr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C0E1A5-629A-A97D-0E26-0F2EFB4B02F5}"/>
              </a:ext>
            </a:extLst>
          </p:cNvPr>
          <p:cNvSpPr txBox="1"/>
          <p:nvPr/>
        </p:nvSpPr>
        <p:spPr>
          <a:xfrm>
            <a:off x="8540372" y="4968844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 err="1">
                <a:ea typeface="Noto Sans KR Light" panose="020B0300000000000000"/>
              </a:rPr>
              <a:t>연료잔량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(%)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D8801E-E8BE-62FF-0D80-77C76C90E27D}"/>
              </a:ext>
            </a:extLst>
          </p:cNvPr>
          <p:cNvSpPr txBox="1"/>
          <p:nvPr/>
        </p:nvSpPr>
        <p:spPr>
          <a:xfrm>
            <a:off x="8821871" y="4968843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당월</a:t>
            </a:r>
            <a:b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</a:br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평균가동시간 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(</a:t>
            </a:r>
            <a:r>
              <a:rPr lang="en-US" altLang="ko-KR" sz="500" b="1" err="1">
                <a:solidFill>
                  <a:schemeClr val="tx1"/>
                </a:solidFill>
                <a:ea typeface="Noto Sans KR Light" panose="020B0300000000000000"/>
              </a:rPr>
              <a:t>hr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954F7B8-79D0-4FC7-7E2B-E9A49C2A9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5508" y="1160044"/>
            <a:ext cx="1520781" cy="89372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880648C-41BF-3F92-0E49-5BFE531DF4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3061" y="1900565"/>
            <a:ext cx="1319026" cy="930418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9C92C0D-2C6D-C91C-72B6-29D9DE7E2537}"/>
              </a:ext>
            </a:extLst>
          </p:cNvPr>
          <p:cNvCxnSpPr>
            <a:cxnSpLocks/>
            <a:stCxn id="60" idx="0"/>
            <a:endCxn id="63" idx="1"/>
          </p:cNvCxnSpPr>
          <p:nvPr/>
        </p:nvCxnSpPr>
        <p:spPr>
          <a:xfrm flipV="1">
            <a:off x="9122574" y="1641376"/>
            <a:ext cx="2393795" cy="259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16">
            <a:extLst>
              <a:ext uri="{FF2B5EF4-FFF2-40B4-BE49-F238E27FC236}">
                <a16:creationId xmlns:a16="http://schemas.microsoft.com/office/drawing/2014/main" id="{7CB9C2D5-AE9E-9E26-2CD4-C3F7753A6291}"/>
              </a:ext>
            </a:extLst>
          </p:cNvPr>
          <p:cNvSpPr/>
          <p:nvPr/>
        </p:nvSpPr>
        <p:spPr bwMode="auto">
          <a:xfrm>
            <a:off x="3716962" y="4914988"/>
            <a:ext cx="7626282" cy="136627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6625">
              <a:buNone/>
            </a:pPr>
            <a:endParaRPr lang="zh-CN" altLang="en-US"/>
          </a:p>
        </p:txBody>
      </p:sp>
      <p:sp>
        <p:nvSpPr>
          <p:cNvPr id="65" name="Text Box 64">
            <a:extLst>
              <a:ext uri="{FF2B5EF4-FFF2-40B4-BE49-F238E27FC236}">
                <a16:creationId xmlns:a16="http://schemas.microsoft.com/office/drawing/2014/main" id="{6EA93A12-8660-F0E1-8D42-86ECC1D7A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057" y="342000"/>
            <a:ext cx="2875943" cy="34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algn="r" latinLnBrk="1">
              <a:lnSpc>
                <a:spcPct val="150000"/>
              </a:lnSpc>
            </a:pPr>
            <a:r>
              <a:rPr lang="en-US" altLang="ko-KR" sz="1200" b="1">
                <a:latin typeface="+mn-ea"/>
                <a:ea typeface="+mn-ea"/>
              </a:rPr>
              <a:t>v.20250227</a:t>
            </a:r>
            <a:endParaRPr lang="en-US" altLang="ko-KR" sz="1000" b="1" i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609EE5B-7E46-6A68-2B84-CC94A3893A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6111" y="4940428"/>
            <a:ext cx="7580754" cy="133448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48BB13-6757-1C71-F905-E4901D47349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11291940" y="2949837"/>
            <a:ext cx="938438" cy="53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 Box 64">
            <a:extLst>
              <a:ext uri="{FF2B5EF4-FFF2-40B4-BE49-F238E27FC236}">
                <a16:creationId xmlns:a16="http://schemas.microsoft.com/office/drawing/2014/main" id="{BC816F94-3BB3-1B69-CE0E-CB4C1C9BD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6369" y="1123285"/>
            <a:ext cx="1513831" cy="103618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</a:rPr>
              <a:t>호기</a:t>
            </a:r>
            <a:r>
              <a:rPr lang="en-US" altLang="ko-KR" sz="1050" b="1">
                <a:latin typeface="+mn-ea"/>
              </a:rPr>
              <a:t> / </a:t>
            </a:r>
            <a:r>
              <a:rPr lang="ko-KR" altLang="en-US" sz="1050" b="1">
                <a:latin typeface="+mn-ea"/>
              </a:rPr>
              <a:t>모델명 </a:t>
            </a:r>
            <a:r>
              <a:rPr lang="en-US" altLang="ko-KR" sz="1050" b="1">
                <a:latin typeface="+mn-ea"/>
              </a:rPr>
              <a:t>/</a:t>
            </a:r>
            <a:br>
              <a:rPr lang="en-US" altLang="ko-KR" sz="1050" b="1">
                <a:latin typeface="+mn-ea"/>
              </a:rPr>
            </a:br>
            <a:r>
              <a:rPr lang="ko-KR" altLang="en-US" sz="1050" b="1">
                <a:latin typeface="+mn-ea"/>
              </a:rPr>
              <a:t>총가동시간 </a:t>
            </a:r>
            <a:r>
              <a:rPr lang="en-US" altLang="ko-KR" sz="1050" b="1">
                <a:latin typeface="+mn-ea"/>
              </a:rPr>
              <a:t>/</a:t>
            </a:r>
          </a:p>
          <a:p>
            <a:pPr latinLnBrk="1">
              <a:lnSpc>
                <a:spcPct val="150000"/>
              </a:lnSpc>
            </a:pPr>
            <a:r>
              <a:rPr lang="en-US" altLang="ko-KR" sz="1050" b="1">
                <a:latin typeface="+mn-ea"/>
              </a:rPr>
              <a:t>Fault </a:t>
            </a:r>
            <a:r>
              <a:rPr lang="ko-KR" altLang="en-US" sz="1050" b="1">
                <a:latin typeface="+mn-ea"/>
              </a:rPr>
              <a:t>건수 </a:t>
            </a:r>
            <a:r>
              <a:rPr lang="en-US" altLang="ko-KR" sz="1050" b="1">
                <a:latin typeface="+mn-ea"/>
              </a:rPr>
              <a:t>/</a:t>
            </a:r>
            <a:br>
              <a:rPr lang="en-US" altLang="ko-KR" sz="1050" b="1">
                <a:latin typeface="+mn-ea"/>
              </a:rPr>
            </a:br>
            <a:r>
              <a:rPr lang="ko-KR" altLang="en-US" sz="1050" b="1">
                <a:latin typeface="+mn-ea"/>
              </a:rPr>
              <a:t>위치 기준 일시</a:t>
            </a:r>
            <a:endParaRPr lang="en-US" altLang="ko-KR" sz="1050" b="1">
              <a:latin typeface="+mn-ea"/>
              <a:ea typeface="+mn-ea"/>
            </a:endParaRPr>
          </a:p>
        </p:txBody>
      </p:sp>
      <p:sp>
        <p:nvSpPr>
          <p:cNvPr id="29" name="Text Box 64">
            <a:extLst>
              <a:ext uri="{FF2B5EF4-FFF2-40B4-BE49-F238E27FC236}">
                <a16:creationId xmlns:a16="http://schemas.microsoft.com/office/drawing/2014/main" id="{96A51D64-828E-4764-3194-89D57C841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735" y="7186127"/>
            <a:ext cx="5109565" cy="79380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  <a:ea typeface="+mn-ea"/>
              </a:rPr>
              <a:t>주소는 나옴</a:t>
            </a:r>
            <a:endParaRPr lang="en-US" altLang="ko-KR" sz="1050" b="1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</a:rPr>
              <a:t>구글 유료서비스 임</a:t>
            </a:r>
            <a:endParaRPr lang="en-US" altLang="ko-KR" sz="1050" b="1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  <a:ea typeface="+mn-ea"/>
              </a:rPr>
              <a:t>무료 고객에게는 주소 안보여 주고</a:t>
            </a:r>
            <a:r>
              <a:rPr lang="en-US" altLang="ko-KR" sz="1050" b="1">
                <a:latin typeface="+mn-ea"/>
                <a:ea typeface="+mn-ea"/>
              </a:rPr>
              <a:t>, </a:t>
            </a:r>
            <a:r>
              <a:rPr lang="ko-KR" altLang="en-US" sz="1050" b="1">
                <a:latin typeface="+mn-ea"/>
                <a:ea typeface="+mn-ea"/>
              </a:rPr>
              <a:t>향후 유료가입고객에게는 보여주는 방식 선택 제안</a:t>
            </a:r>
            <a:endParaRPr lang="en-US" altLang="ko-KR" sz="1050" b="1">
              <a:latin typeface="+mn-ea"/>
              <a:ea typeface="+mn-ea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CE27FE-3750-2CCE-C367-D2E4FDB53EC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821333" y="6263756"/>
            <a:ext cx="57185" cy="9223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48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202B433D-01A7-91A1-018C-52DCC89D92DF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lang="ko-KR" altLang="en-US">
                <a:latin typeface="Noto Sans KR"/>
                <a:ea typeface="Noto Sans KR"/>
              </a:rPr>
              <a:t>참고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SAP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 </a:t>
            </a:r>
            <a:r>
              <a:rPr lang="ko-KR" altLang="en-US">
                <a:latin typeface="Noto Sans KR"/>
                <a:ea typeface="Noto Sans KR"/>
              </a:rPr>
              <a:t>상 차량</a:t>
            </a:r>
            <a:r>
              <a:rPr lang="en-US" altLang="ko-KR">
                <a:latin typeface="Noto Sans KR"/>
                <a:ea typeface="Noto Sans KR"/>
              </a:rPr>
              <a:t>-</a:t>
            </a:r>
            <a:r>
              <a:rPr lang="ko-KR" altLang="en-US">
                <a:latin typeface="Noto Sans KR"/>
                <a:ea typeface="Noto Sans KR"/>
              </a:rPr>
              <a:t>터미널 </a:t>
            </a:r>
            <a:r>
              <a:rPr lang="en-US" altLang="ko-KR">
                <a:latin typeface="Noto Sans KR"/>
                <a:ea typeface="Noto Sans KR"/>
              </a:rPr>
              <a:t>/ </a:t>
            </a:r>
            <a:r>
              <a:rPr lang="ko-KR" altLang="en-US">
                <a:latin typeface="Noto Sans KR"/>
                <a:ea typeface="Noto Sans KR"/>
              </a:rPr>
              <a:t>차량</a:t>
            </a:r>
            <a:r>
              <a:rPr lang="en-US" altLang="ko-KR">
                <a:latin typeface="Noto Sans KR"/>
                <a:ea typeface="Noto Sans KR"/>
              </a:rPr>
              <a:t>-</a:t>
            </a:r>
            <a:r>
              <a:rPr lang="ko-KR" altLang="en-US">
                <a:latin typeface="Noto Sans KR"/>
                <a:ea typeface="Noto Sans KR"/>
              </a:rPr>
              <a:t>고객 매칭 정보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F2812-5E54-1561-B9B3-D2DFC6867F8E}"/>
              </a:ext>
            </a:extLst>
          </p:cNvPr>
          <p:cNvSpPr txBox="1"/>
          <p:nvPr/>
        </p:nvSpPr>
        <p:spPr>
          <a:xfrm>
            <a:off x="893190" y="2879351"/>
            <a:ext cx="1222824" cy="28820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 (</a:t>
            </a:r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추적성부품</a:t>
            </a:r>
            <a:r>
              <a:rPr lang="en-US" altLang="ko-KR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259B3-2BF4-ED13-EB9F-2DFB1C71978C}"/>
              </a:ext>
            </a:extLst>
          </p:cNvPr>
          <p:cNvSpPr txBox="1"/>
          <p:nvPr/>
        </p:nvSpPr>
        <p:spPr>
          <a:xfrm>
            <a:off x="893190" y="3167560"/>
            <a:ext cx="1222824" cy="26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04982-F399-EC3F-13B8-4BBBC116F705}"/>
              </a:ext>
            </a:extLst>
          </p:cNvPr>
          <p:cNvSpPr txBox="1"/>
          <p:nvPr/>
        </p:nvSpPr>
        <p:spPr>
          <a:xfrm>
            <a:off x="893190" y="3433095"/>
            <a:ext cx="1222824" cy="2827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06921-4D64-5C67-B388-C9379D49B9F1}"/>
              </a:ext>
            </a:extLst>
          </p:cNvPr>
          <p:cNvSpPr txBox="1"/>
          <p:nvPr/>
        </p:nvSpPr>
        <p:spPr>
          <a:xfrm>
            <a:off x="893190" y="3714627"/>
            <a:ext cx="1222824" cy="2827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69EF9-2DB1-BD48-7FCB-39A3658C5C35}"/>
              </a:ext>
            </a:extLst>
          </p:cNvPr>
          <p:cNvSpPr txBox="1"/>
          <p:nvPr/>
        </p:nvSpPr>
        <p:spPr>
          <a:xfrm>
            <a:off x="895507" y="1189106"/>
            <a:ext cx="1224539" cy="266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</a:t>
            </a:r>
            <a:r>
              <a:rPr lang="en-US" altLang="ko-KR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B2176-2704-6F3F-474D-D68DD131D4F3}"/>
              </a:ext>
            </a:extLst>
          </p:cNvPr>
          <p:cNvSpPr txBox="1"/>
          <p:nvPr/>
        </p:nvSpPr>
        <p:spPr>
          <a:xfrm>
            <a:off x="895507" y="1461988"/>
            <a:ext cx="1224539" cy="26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184A8-E22B-3D3F-5275-5A79AEFBB1DD}"/>
              </a:ext>
            </a:extLst>
          </p:cNvPr>
          <p:cNvSpPr txBox="1"/>
          <p:nvPr/>
        </p:nvSpPr>
        <p:spPr>
          <a:xfrm>
            <a:off x="895507" y="1728130"/>
            <a:ext cx="1224539" cy="266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C3A5BA-11F2-554C-3027-2059039AD72B}"/>
              </a:ext>
            </a:extLst>
          </p:cNvPr>
          <p:cNvSpPr txBox="1"/>
          <p:nvPr/>
        </p:nvSpPr>
        <p:spPr>
          <a:xfrm>
            <a:off x="895507" y="2002132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9B55DC-7C53-9079-0424-F76573570EAF}"/>
              </a:ext>
            </a:extLst>
          </p:cNvPr>
          <p:cNvSpPr txBox="1"/>
          <p:nvPr/>
        </p:nvSpPr>
        <p:spPr>
          <a:xfrm>
            <a:off x="895507" y="2272190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A7FCAB-5F53-1F49-97A5-59481748243F}"/>
              </a:ext>
            </a:extLst>
          </p:cNvPr>
          <p:cNvSpPr txBox="1"/>
          <p:nvPr/>
        </p:nvSpPr>
        <p:spPr>
          <a:xfrm>
            <a:off x="2343146" y="1191132"/>
            <a:ext cx="1224539" cy="266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영업 </a:t>
            </a:r>
            <a:r>
              <a:rPr lang="ko-KR" altLang="en-US" sz="100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모둘</a:t>
            </a:r>
            <a:endParaRPr lang="ko-KR" altLang="en-US" sz="10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A66365-0885-0728-871B-000223C5679E}"/>
              </a:ext>
            </a:extLst>
          </p:cNvPr>
          <p:cNvSpPr txBox="1"/>
          <p:nvPr/>
        </p:nvSpPr>
        <p:spPr>
          <a:xfrm>
            <a:off x="2343146" y="1459856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Sales Order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128A43-823D-97A0-2777-00685D146561}"/>
              </a:ext>
            </a:extLst>
          </p:cNvPr>
          <p:cNvSpPr txBox="1"/>
          <p:nvPr/>
        </p:nvSpPr>
        <p:spPr>
          <a:xfrm>
            <a:off x="2343146" y="1725997"/>
            <a:ext cx="1224539" cy="26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795FB-9E56-2D6C-3334-9615B3A8CFD8}"/>
              </a:ext>
            </a:extLst>
          </p:cNvPr>
          <p:cNvSpPr txBox="1"/>
          <p:nvPr/>
        </p:nvSpPr>
        <p:spPr>
          <a:xfrm>
            <a:off x="2343146" y="2258843"/>
            <a:ext cx="1224539" cy="266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고객법인명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601E24-B9D8-FD50-E4FD-54728A07C3D7}"/>
              </a:ext>
            </a:extLst>
          </p:cNvPr>
          <p:cNvSpPr txBox="1"/>
          <p:nvPr/>
        </p:nvSpPr>
        <p:spPr>
          <a:xfrm>
            <a:off x="2343146" y="2524138"/>
            <a:ext cx="1224539" cy="266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27E55D-3B4D-3B9D-544F-4CDC45E685DB}"/>
              </a:ext>
            </a:extLst>
          </p:cNvPr>
          <p:cNvSpPr txBox="1"/>
          <p:nvPr/>
        </p:nvSpPr>
        <p:spPr>
          <a:xfrm>
            <a:off x="2343146" y="2790236"/>
            <a:ext cx="1224539" cy="266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대표 핸드폰번호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820F46-61C4-2EF7-15F8-BDC890D46F3D}"/>
              </a:ext>
            </a:extLst>
          </p:cNvPr>
          <p:cNvSpPr txBox="1"/>
          <p:nvPr/>
        </p:nvSpPr>
        <p:spPr>
          <a:xfrm>
            <a:off x="2343146" y="3055638"/>
            <a:ext cx="1224539" cy="266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e-mail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E08FA1-6752-FF74-3265-BF66210CD8CC}"/>
              </a:ext>
            </a:extLst>
          </p:cNvPr>
          <p:cNvSpPr txBox="1"/>
          <p:nvPr/>
        </p:nvSpPr>
        <p:spPr>
          <a:xfrm>
            <a:off x="2343146" y="3317230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24FB4A-7013-8733-E355-6E709E855648}"/>
              </a:ext>
            </a:extLst>
          </p:cNvPr>
          <p:cNvSpPr txBox="1"/>
          <p:nvPr/>
        </p:nvSpPr>
        <p:spPr>
          <a:xfrm>
            <a:off x="2343146" y="3583327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8AB3DA-45F2-FC7B-28FF-B8B796265741}"/>
              </a:ext>
            </a:extLst>
          </p:cNvPr>
          <p:cNvSpPr txBox="1"/>
          <p:nvPr/>
        </p:nvSpPr>
        <p:spPr>
          <a:xfrm>
            <a:off x="2343146" y="1990553"/>
            <a:ext cx="1224539" cy="266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판매 딜러 코드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53D2703-B7F5-4363-3A74-7A47F7CF61AE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rot="5400000">
            <a:off x="1335810" y="2707383"/>
            <a:ext cx="340761" cy="3175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1">
            <a:extLst>
              <a:ext uri="{FF2B5EF4-FFF2-40B4-BE49-F238E27FC236}">
                <a16:creationId xmlns:a16="http://schemas.microsoft.com/office/drawing/2014/main" id="{6CEB35C2-2977-3030-D5D3-AADE4729D8BF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>
            <a:off x="2120046" y="1595188"/>
            <a:ext cx="223100" cy="264009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1">
            <a:extLst>
              <a:ext uri="{FF2B5EF4-FFF2-40B4-BE49-F238E27FC236}">
                <a16:creationId xmlns:a16="http://schemas.microsoft.com/office/drawing/2014/main" id="{78D2B960-008B-950A-F3CF-99F73C49C100}"/>
              </a:ext>
            </a:extLst>
          </p:cNvPr>
          <p:cNvCxnSpPr>
            <a:cxnSpLocks/>
            <a:stCxn id="46" idx="3"/>
            <a:endCxn id="51" idx="1"/>
          </p:cNvCxnSpPr>
          <p:nvPr/>
        </p:nvCxnSpPr>
        <p:spPr>
          <a:xfrm flipV="1">
            <a:off x="3567685" y="1590426"/>
            <a:ext cx="232424" cy="268771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F1F247E-567A-D29A-A874-09F01F99BE4F}"/>
              </a:ext>
            </a:extLst>
          </p:cNvPr>
          <p:cNvSpPr txBox="1"/>
          <p:nvPr/>
        </p:nvSpPr>
        <p:spPr>
          <a:xfrm>
            <a:off x="3800109" y="1191132"/>
            <a:ext cx="1224539" cy="266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D34650-051D-B4BC-571C-6B22CDE92B17}"/>
              </a:ext>
            </a:extLst>
          </p:cNvPr>
          <p:cNvSpPr txBox="1"/>
          <p:nvPr/>
        </p:nvSpPr>
        <p:spPr>
          <a:xfrm>
            <a:off x="3800109" y="1457226"/>
            <a:ext cx="1224539" cy="26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2C4C08-8780-9D41-B48C-D800D7045346}"/>
              </a:ext>
            </a:extLst>
          </p:cNvPr>
          <p:cNvSpPr txBox="1"/>
          <p:nvPr/>
        </p:nvSpPr>
        <p:spPr>
          <a:xfrm>
            <a:off x="3800109" y="1723368"/>
            <a:ext cx="1224539" cy="266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딜러코드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EA12EA-DC4C-42A6-B3D5-744E1D96930E}"/>
              </a:ext>
            </a:extLst>
          </p:cNvPr>
          <p:cNvSpPr txBox="1"/>
          <p:nvPr/>
        </p:nvSpPr>
        <p:spPr>
          <a:xfrm>
            <a:off x="3800109" y="3052967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122267-1445-5C27-BE66-314444294CF1}"/>
              </a:ext>
            </a:extLst>
          </p:cNvPr>
          <p:cNvSpPr txBox="1"/>
          <p:nvPr/>
        </p:nvSpPr>
        <p:spPr>
          <a:xfrm>
            <a:off x="3800109" y="3321641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E37B1-2DAD-8418-931C-38FB8B317C54}"/>
              </a:ext>
            </a:extLst>
          </p:cNvPr>
          <p:cNvSpPr txBox="1"/>
          <p:nvPr/>
        </p:nvSpPr>
        <p:spPr>
          <a:xfrm>
            <a:off x="3799251" y="1984512"/>
            <a:ext cx="1224539" cy="266400"/>
          </a:xfrm>
          <a:prstGeom prst="rect">
            <a:avLst/>
          </a:prstGeom>
          <a:pattFill prst="wd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고객법인명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FFE5C-5F9D-6911-1591-B7EDE3D46EE5}"/>
              </a:ext>
            </a:extLst>
          </p:cNvPr>
          <p:cNvSpPr txBox="1"/>
          <p:nvPr/>
        </p:nvSpPr>
        <p:spPr>
          <a:xfrm>
            <a:off x="3799251" y="2254379"/>
            <a:ext cx="1224539" cy="266400"/>
          </a:xfrm>
          <a:prstGeom prst="rect">
            <a:avLst/>
          </a:prstGeom>
          <a:pattFill prst="wd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1F98B-BE5E-6729-BC03-686CF118E59B}"/>
              </a:ext>
            </a:extLst>
          </p:cNvPr>
          <p:cNvSpPr txBox="1"/>
          <p:nvPr/>
        </p:nvSpPr>
        <p:spPr>
          <a:xfrm>
            <a:off x="3799251" y="2520477"/>
            <a:ext cx="1224539" cy="266400"/>
          </a:xfrm>
          <a:prstGeom prst="rect">
            <a:avLst/>
          </a:prstGeom>
          <a:pattFill prst="wd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대표 핸드폰번호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193A4-2B3B-FB1D-C878-2EF78F657CF8}"/>
              </a:ext>
            </a:extLst>
          </p:cNvPr>
          <p:cNvSpPr txBox="1"/>
          <p:nvPr/>
        </p:nvSpPr>
        <p:spPr>
          <a:xfrm>
            <a:off x="3799251" y="2785879"/>
            <a:ext cx="1224539" cy="266400"/>
          </a:xfrm>
          <a:prstGeom prst="rect">
            <a:avLst/>
          </a:prstGeom>
          <a:pattFill prst="wd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e-mail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모서리가 접힌 도형 26">
            <a:extLst>
              <a:ext uri="{FF2B5EF4-FFF2-40B4-BE49-F238E27FC236}">
                <a16:creationId xmlns:a16="http://schemas.microsoft.com/office/drawing/2014/main" id="{A9EEFD42-9B79-BA8E-809B-F6BD41465903}"/>
              </a:ext>
            </a:extLst>
          </p:cNvPr>
          <p:cNvSpPr/>
          <p:nvPr/>
        </p:nvSpPr>
        <p:spPr>
          <a:xfrm>
            <a:off x="3810528" y="3658278"/>
            <a:ext cx="1837798" cy="457200"/>
          </a:xfrm>
          <a:prstGeom prst="foldedCorner">
            <a:avLst/>
          </a:prstGeom>
          <a:solidFill>
            <a:srgbClr val="FFFF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7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2025-02-25 HS</a:t>
            </a:r>
          </a:p>
          <a:p>
            <a:pPr algn="l"/>
            <a:r>
              <a:rPr lang="en-US" altLang="ko-KR" sz="7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SAP </a:t>
            </a:r>
            <a:r>
              <a:rPr lang="ko-KR" altLang="en-US" sz="7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서비스 모듈 필드 구성 확인 필요</a:t>
            </a:r>
            <a:endParaRPr lang="en-US" altLang="ko-KR" sz="7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l"/>
            <a:r>
              <a:rPr lang="en-US" altLang="ko-KR" sz="7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EAI </a:t>
            </a:r>
            <a:r>
              <a:rPr lang="ko-KR" altLang="en-US" sz="7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인터페이스 확인 필요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82DAE-DC4D-626F-F509-A0C72A63DE03}"/>
              </a:ext>
            </a:extLst>
          </p:cNvPr>
          <p:cNvSpPr txBox="1"/>
          <p:nvPr/>
        </p:nvSpPr>
        <p:spPr>
          <a:xfrm>
            <a:off x="6940977" y="3838086"/>
            <a:ext cx="1224539" cy="26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35E8B-283F-F332-8D70-C9BDBBC84765}"/>
              </a:ext>
            </a:extLst>
          </p:cNvPr>
          <p:cNvSpPr txBox="1"/>
          <p:nvPr/>
        </p:nvSpPr>
        <p:spPr>
          <a:xfrm>
            <a:off x="6940977" y="4104180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21473-504B-37A8-711A-4422A412B311}"/>
              </a:ext>
            </a:extLst>
          </p:cNvPr>
          <p:cNvSpPr txBox="1"/>
          <p:nvPr/>
        </p:nvSpPr>
        <p:spPr>
          <a:xfrm>
            <a:off x="6940977" y="4370322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상호명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9DA3C-2261-88E4-6858-134262C7C715}"/>
              </a:ext>
            </a:extLst>
          </p:cNvPr>
          <p:cNvSpPr txBox="1"/>
          <p:nvPr/>
        </p:nvSpPr>
        <p:spPr>
          <a:xfrm>
            <a:off x="6940977" y="5699921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BCA1E-7AD6-1AB8-4CB3-9F8A94EAFB56}"/>
              </a:ext>
            </a:extLst>
          </p:cNvPr>
          <p:cNvSpPr txBox="1"/>
          <p:nvPr/>
        </p:nvSpPr>
        <p:spPr>
          <a:xfrm>
            <a:off x="6940977" y="5968595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318982-1232-82B4-FE2D-CFBE788AB14C}"/>
              </a:ext>
            </a:extLst>
          </p:cNvPr>
          <p:cNvSpPr txBox="1"/>
          <p:nvPr/>
        </p:nvSpPr>
        <p:spPr>
          <a:xfrm>
            <a:off x="6940119" y="4631466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대표자명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0B218-3C14-C9AD-291C-9F59E4C15924}"/>
              </a:ext>
            </a:extLst>
          </p:cNvPr>
          <p:cNvSpPr txBox="1"/>
          <p:nvPr/>
        </p:nvSpPr>
        <p:spPr>
          <a:xfrm>
            <a:off x="6940119" y="4901333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C16A2-76F5-8357-57E9-59856F6531C6}"/>
              </a:ext>
            </a:extLst>
          </p:cNvPr>
          <p:cNvSpPr txBox="1"/>
          <p:nvPr/>
        </p:nvSpPr>
        <p:spPr>
          <a:xfrm>
            <a:off x="6940119" y="5167431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47748-4D02-6FDD-2397-F856A73B3950}"/>
              </a:ext>
            </a:extLst>
          </p:cNvPr>
          <p:cNvSpPr txBox="1"/>
          <p:nvPr/>
        </p:nvSpPr>
        <p:spPr>
          <a:xfrm>
            <a:off x="6940119" y="5432833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e-mail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7A0C6D2-9F24-6381-C4C6-0DA8FE39E9A6}"/>
              </a:ext>
            </a:extLst>
          </p:cNvPr>
          <p:cNvSpPr/>
          <p:nvPr/>
        </p:nvSpPr>
        <p:spPr>
          <a:xfrm>
            <a:off x="104775" y="819150"/>
            <a:ext cx="5753100" cy="349567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chemeClr val="bg1"/>
              </a:solidFill>
              <a:latin typeface="Arial" panose="020B0604020202020204" pitchFamily="34" charset="0"/>
              <a:ea typeface="Noto Sans KR Light" panose="020B030000000000000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5AB70C-6CF7-8B22-49F0-C0FBC1365749}"/>
              </a:ext>
            </a:extLst>
          </p:cNvPr>
          <p:cNvSpPr txBox="1"/>
          <p:nvPr/>
        </p:nvSpPr>
        <p:spPr>
          <a:xfrm>
            <a:off x="161925" y="912947"/>
            <a:ext cx="849380" cy="257369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SAP</a:t>
            </a:r>
            <a:endPara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8A6DE6-0695-D69E-C91A-086DBC92D220}"/>
              </a:ext>
            </a:extLst>
          </p:cNvPr>
          <p:cNvSpPr/>
          <p:nvPr/>
        </p:nvSpPr>
        <p:spPr>
          <a:xfrm>
            <a:off x="6334127" y="3251158"/>
            <a:ext cx="5753100" cy="349567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chemeClr val="bg1"/>
              </a:solidFill>
              <a:latin typeface="Arial" panose="020B0604020202020204" pitchFamily="34" charset="0"/>
              <a:ea typeface="Noto Sans KR Light" panose="020B030000000000000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0F7C1F-DF47-7189-B9C9-617BA1EF8F3A}"/>
              </a:ext>
            </a:extLst>
          </p:cNvPr>
          <p:cNvSpPr txBox="1"/>
          <p:nvPr/>
        </p:nvSpPr>
        <p:spPr>
          <a:xfrm>
            <a:off x="11035241" y="3321745"/>
            <a:ext cx="849380" cy="257369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MH MIQ </a:t>
            </a:r>
            <a:endPara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67DDB0-72BC-89BC-A717-84FA308FBF14}"/>
              </a:ext>
            </a:extLst>
          </p:cNvPr>
          <p:cNvSpPr txBox="1"/>
          <p:nvPr/>
        </p:nvSpPr>
        <p:spPr>
          <a:xfrm>
            <a:off x="8445927" y="3837780"/>
            <a:ext cx="1224539" cy="26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56BC4D-AA76-6BE4-E6D1-FB59C55E728D}"/>
              </a:ext>
            </a:extLst>
          </p:cNvPr>
          <p:cNvSpPr txBox="1"/>
          <p:nvPr/>
        </p:nvSpPr>
        <p:spPr>
          <a:xfrm>
            <a:off x="8445927" y="4103874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E3FBF8-3FE1-B542-97FF-5A0D64DA8143}"/>
              </a:ext>
            </a:extLst>
          </p:cNvPr>
          <p:cNvSpPr txBox="1"/>
          <p:nvPr/>
        </p:nvSpPr>
        <p:spPr>
          <a:xfrm>
            <a:off x="8445927" y="4370016"/>
            <a:ext cx="1224539" cy="266400"/>
          </a:xfrm>
          <a:prstGeom prst="rect">
            <a:avLst/>
          </a:prstGeom>
          <a:pattFill prst="wdUpDiag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판매 </a:t>
            </a:r>
            <a:r>
              <a:rPr lang="ko-KR" altLang="en-US" sz="10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딜러명</a:t>
            </a:r>
            <a:endParaRPr lang="ko-KR" altLang="en-US" sz="1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6E9612-16E9-635F-21D2-04765578F276}"/>
              </a:ext>
            </a:extLst>
          </p:cNvPr>
          <p:cNvSpPr txBox="1"/>
          <p:nvPr/>
        </p:nvSpPr>
        <p:spPr>
          <a:xfrm>
            <a:off x="8445927" y="5699615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010C1E-8523-2DDB-D144-130E264500D2}"/>
              </a:ext>
            </a:extLst>
          </p:cNvPr>
          <p:cNvSpPr txBox="1"/>
          <p:nvPr/>
        </p:nvSpPr>
        <p:spPr>
          <a:xfrm>
            <a:off x="8445927" y="5968289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141890-C5D6-C232-A0FA-B534446259D8}"/>
              </a:ext>
            </a:extLst>
          </p:cNvPr>
          <p:cNvSpPr txBox="1"/>
          <p:nvPr/>
        </p:nvSpPr>
        <p:spPr>
          <a:xfrm>
            <a:off x="8445069" y="4631160"/>
            <a:ext cx="1224539" cy="266400"/>
          </a:xfrm>
          <a:prstGeom prst="rect">
            <a:avLst/>
          </a:prstGeom>
          <a:pattFill prst="wdUpDiag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서비스딜러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591728-9CD7-E510-2BB9-0D3EF750D678}"/>
              </a:ext>
            </a:extLst>
          </p:cNvPr>
          <p:cNvSpPr txBox="1"/>
          <p:nvPr/>
        </p:nvSpPr>
        <p:spPr>
          <a:xfrm>
            <a:off x="8445069" y="4901027"/>
            <a:ext cx="1224539" cy="266400"/>
          </a:xfrm>
          <a:prstGeom prst="rect">
            <a:avLst/>
          </a:prstGeom>
          <a:pattFill prst="wdUpDiag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>
            <a:defPPr>
              <a:defRPr lang="ko-KR"/>
            </a:defPPr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b="1"/>
              <a:t>고객명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09791E-F89A-3B73-4180-1AADA1EE1666}"/>
              </a:ext>
            </a:extLst>
          </p:cNvPr>
          <p:cNvSpPr txBox="1"/>
          <p:nvPr/>
        </p:nvSpPr>
        <p:spPr>
          <a:xfrm>
            <a:off x="8445069" y="5167125"/>
            <a:ext cx="1224539" cy="266400"/>
          </a:xfrm>
          <a:prstGeom prst="rect">
            <a:avLst/>
          </a:prstGeom>
          <a:pattFill prst="wdUpDiag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>
            <a:defPPr>
              <a:defRPr lang="ko-KR"/>
            </a:defPPr>
            <a:lvl1pPr algn="ctr"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endParaRPr lang="ko-KR" altLang="en-US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AEB2C9-974C-49D5-43A2-7BEE4AFA2C11}"/>
              </a:ext>
            </a:extLst>
          </p:cNvPr>
          <p:cNvSpPr txBox="1"/>
          <p:nvPr/>
        </p:nvSpPr>
        <p:spPr>
          <a:xfrm>
            <a:off x="8445069" y="5432527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3BA486-6748-0D50-04D0-BD40CD3E3935}"/>
              </a:ext>
            </a:extLst>
          </p:cNvPr>
          <p:cNvSpPr txBox="1"/>
          <p:nvPr/>
        </p:nvSpPr>
        <p:spPr>
          <a:xfrm>
            <a:off x="9949161" y="3837780"/>
            <a:ext cx="1224539" cy="26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장비마스터 </a:t>
            </a:r>
            <a:r>
              <a:rPr lang="en-US" altLang="ko-KR" sz="700" b="1">
                <a:latin typeface="맑은 고딕" panose="020B0503020000020004" pitchFamily="50" charset="-127"/>
                <a:ea typeface="맑은 고딕" panose="020B0503020000020004" pitchFamily="50" charset="-127"/>
              </a:rPr>
              <a:t>(TB_EQUIPMENT_CODE)</a:t>
            </a:r>
            <a:endParaRPr lang="ko-KR" altLang="en-US" sz="1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4F0A69-B1A8-1BD8-D5C4-FEC90FDF2EFF}"/>
              </a:ext>
            </a:extLst>
          </p:cNvPr>
          <p:cNvSpPr txBox="1"/>
          <p:nvPr/>
        </p:nvSpPr>
        <p:spPr>
          <a:xfrm>
            <a:off x="9949161" y="4103874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PKMT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E73E0B-7BF6-99C1-34E2-28707EC3CA04}"/>
              </a:ext>
            </a:extLst>
          </p:cNvPr>
          <p:cNvSpPr txBox="1"/>
          <p:nvPr/>
        </p:nvSpPr>
        <p:spPr>
          <a:xfrm>
            <a:off x="9949161" y="4370016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엔진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/LPG/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67DF9C-1150-9368-A6A9-9BC441EE6AE8}"/>
              </a:ext>
            </a:extLst>
          </p:cNvPr>
          <p:cNvSpPr txBox="1"/>
          <p:nvPr/>
        </p:nvSpPr>
        <p:spPr>
          <a:xfrm>
            <a:off x="9949161" y="5699615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0D1096-947E-F8DD-CB4F-26CA36886E40}"/>
              </a:ext>
            </a:extLst>
          </p:cNvPr>
          <p:cNvSpPr txBox="1"/>
          <p:nvPr/>
        </p:nvSpPr>
        <p:spPr>
          <a:xfrm>
            <a:off x="9949161" y="5968289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3E954B-7E4C-2944-E69B-BE2CE0DF7D55}"/>
              </a:ext>
            </a:extLst>
          </p:cNvPr>
          <p:cNvSpPr txBox="1"/>
          <p:nvPr/>
        </p:nvSpPr>
        <p:spPr>
          <a:xfrm>
            <a:off x="9957828" y="4631160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모델명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1A5965-C6F0-DCCF-B212-03F7642F82FA}"/>
              </a:ext>
            </a:extLst>
          </p:cNvPr>
          <p:cNvSpPr txBox="1"/>
          <p:nvPr/>
        </p:nvSpPr>
        <p:spPr>
          <a:xfrm>
            <a:off x="9957828" y="4901027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CBD30D-5BD5-9031-FF28-1A3734DC47EA}"/>
              </a:ext>
            </a:extLst>
          </p:cNvPr>
          <p:cNvSpPr txBox="1"/>
          <p:nvPr/>
        </p:nvSpPr>
        <p:spPr>
          <a:xfrm>
            <a:off x="9957828" y="5167125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TYPE_CODE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95E699-8ABE-E7B3-183B-D693EB4982B1}"/>
              </a:ext>
            </a:extLst>
          </p:cNvPr>
          <p:cNvSpPr txBox="1"/>
          <p:nvPr/>
        </p:nvSpPr>
        <p:spPr>
          <a:xfrm>
            <a:off x="9957828" y="5432527"/>
            <a:ext cx="1224539" cy="266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36000" tIns="36000" rIns="36000" bIns="36000">
            <a:noAutofit/>
          </a:bodyPr>
          <a:lstStyle/>
          <a:p>
            <a:pPr algn="ctr"/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FULE_TYPE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D5BE4-9268-1C6B-3649-CADE89942889}"/>
              </a:ext>
            </a:extLst>
          </p:cNvPr>
          <p:cNvSpPr txBox="1"/>
          <p:nvPr/>
        </p:nvSpPr>
        <p:spPr>
          <a:xfrm>
            <a:off x="10740982" y="243548"/>
            <a:ext cx="1283594" cy="261610"/>
          </a:xfrm>
          <a:prstGeom prst="rect">
            <a:avLst/>
          </a:prstGeom>
          <a:solidFill>
            <a:srgbClr val="FFFF00"/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ea typeface="Noto Sans KR Light" panose="020B0300000000000000"/>
              </a:rPr>
              <a:t>작성 중</a:t>
            </a:r>
            <a:endParaRPr lang="ko-KR" altLang="en-US" sz="1100" b="1" err="1">
              <a:solidFill>
                <a:schemeClr val="tx1"/>
              </a:solidFill>
              <a:ea typeface="Noto Sans KR Light" panose="020B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9972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6DFD3F-5F91-5111-8AE2-4B45859856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6373" y="787715"/>
            <a:ext cx="1346971" cy="2442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A9F4D5-5DCA-D1F0-F874-BAC0C0DD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962" y="761156"/>
            <a:ext cx="803062" cy="25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6375E3-97A1-4088-9218-79D16EA7E294}"/>
              </a:ext>
            </a:extLst>
          </p:cNvPr>
          <p:cNvSpPr txBox="1"/>
          <p:nvPr/>
        </p:nvSpPr>
        <p:spPr>
          <a:xfrm>
            <a:off x="3917501" y="774019"/>
            <a:ext cx="285044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000" i="0">
                <a:solidFill>
                  <a:srgbClr val="333333"/>
                </a:solidFill>
                <a:effectLst/>
                <a:latin typeface="+mn-ea"/>
                <a:ea typeface="+mn-ea"/>
              </a:rPr>
              <a:t>지도</a:t>
            </a:r>
            <a:endParaRPr lang="en-US" altLang="ko-KR" sz="1000" b="0" i="0">
              <a:solidFill>
                <a:srgbClr val="333333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BD7634-5982-6B11-3993-6761EC95FB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38"/>
          <a:stretch/>
        </p:blipFill>
        <p:spPr>
          <a:xfrm>
            <a:off x="3673999" y="1040957"/>
            <a:ext cx="7706908" cy="2883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EFB6A2-4292-D156-1A6D-C4C79A57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77"/>
          <a:stretch/>
        </p:blipFill>
        <p:spPr>
          <a:xfrm>
            <a:off x="2259334" y="1066038"/>
            <a:ext cx="1367786" cy="39423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6A9E81D-ED62-B8AD-7893-81DA98AD234D}"/>
              </a:ext>
            </a:extLst>
          </p:cNvPr>
          <p:cNvGraphicFramePr>
            <a:graphicFrameLocks noGrp="1"/>
          </p:cNvGraphicFramePr>
          <p:nvPr/>
        </p:nvGraphicFramePr>
        <p:xfrm>
          <a:off x="2298206" y="1757885"/>
          <a:ext cx="1309932" cy="1726319"/>
        </p:xfrm>
        <a:graphic>
          <a:graphicData uri="http://schemas.openxmlformats.org/drawingml/2006/table">
            <a:tbl>
              <a:tblPr/>
              <a:tblGrid>
                <a:gridCol w="1309932">
                  <a:extLst>
                    <a:ext uri="{9D8B030D-6E8A-4147-A177-3AD203B41FA5}">
                      <a16:colId xmlns:a16="http://schemas.microsoft.com/office/drawing/2014/main" val="493345218"/>
                    </a:ext>
                  </a:extLst>
                </a:gridCol>
              </a:tblGrid>
              <a:tr h="2396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성일</a:t>
                      </a:r>
                      <a:endParaRPr lang="en-US" altLang="ko-KR" sz="800" b="1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333678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rgbClr val="0091D1"/>
                          </a:solidFill>
                          <a:effectLst/>
                          <a:latin typeface="+mn-ea"/>
                          <a:ea typeface="+mn-ea"/>
                        </a:rPr>
                        <a:t>- FBA11-024433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solidFill>
                            <a:srgbClr val="0091D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>
                          <a:solidFill>
                            <a:srgbClr val="0091D1"/>
                          </a:solidFill>
                          <a:effectLst/>
                          <a:latin typeface="+mn-ea"/>
                          <a:ea typeface="+mn-ea"/>
                        </a:rPr>
                        <a:t>B15,20T-7)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686610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- FBA11-024433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(B15,20T-7)</a:t>
                      </a:r>
                      <a:endParaRPr lang="en-US" sz="800" b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478234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1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아이에스트지스</a:t>
                      </a:r>
                      <a:endParaRPr lang="en-US" altLang="ko-KR" sz="800" b="1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5036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경동택배</a:t>
                      </a:r>
                      <a:endParaRPr lang="en-US" altLang="ko-KR" sz="800" b="1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83375"/>
                  </a:ext>
                </a:extLst>
              </a:tr>
              <a:tr h="297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- FBA11-024433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B15,20T-7)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0776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783DD7-6D1B-F426-DBFD-4F7B914FA1C6}"/>
              </a:ext>
            </a:extLst>
          </p:cNvPr>
          <p:cNvSpPr/>
          <p:nvPr/>
        </p:nvSpPr>
        <p:spPr>
          <a:xfrm>
            <a:off x="2362740" y="1801418"/>
            <a:ext cx="144574" cy="144574"/>
          </a:xfrm>
          <a:prstGeom prst="roundRect">
            <a:avLst/>
          </a:prstGeom>
          <a:solidFill>
            <a:srgbClr val="0091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i="0">
                <a:latin typeface="+mn-ea"/>
              </a:rPr>
              <a:t>-</a:t>
            </a:r>
            <a:endParaRPr lang="ko-KR" altLang="en-US" sz="1000" b="0" i="0"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D2E489-FCC9-3EB0-33B9-3FB7069998B7}"/>
              </a:ext>
            </a:extLst>
          </p:cNvPr>
          <p:cNvSpPr/>
          <p:nvPr/>
        </p:nvSpPr>
        <p:spPr>
          <a:xfrm>
            <a:off x="2362740" y="2658915"/>
            <a:ext cx="144574" cy="144574"/>
          </a:xfrm>
          <a:prstGeom prst="roundRect">
            <a:avLst/>
          </a:prstGeom>
          <a:solidFill>
            <a:srgbClr val="0091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i="0">
                <a:latin typeface="+mn-ea"/>
              </a:rPr>
              <a:t>+</a:t>
            </a:r>
            <a:endParaRPr lang="ko-KR" altLang="en-US" sz="1000" b="0" i="0"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B4FB63-8A2D-9A21-8680-12D7043AD8EA}"/>
              </a:ext>
            </a:extLst>
          </p:cNvPr>
          <p:cNvSpPr/>
          <p:nvPr/>
        </p:nvSpPr>
        <p:spPr>
          <a:xfrm>
            <a:off x="2362740" y="2947775"/>
            <a:ext cx="144574" cy="144574"/>
          </a:xfrm>
          <a:prstGeom prst="roundRect">
            <a:avLst/>
          </a:prstGeom>
          <a:solidFill>
            <a:srgbClr val="0091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i="0">
                <a:latin typeface="+mn-ea"/>
              </a:rPr>
              <a:t>-</a:t>
            </a:r>
            <a:endParaRPr lang="ko-KR" altLang="en-US" sz="1000" b="0" i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C600D4-E314-D422-F90D-786E62B9E136}"/>
              </a:ext>
            </a:extLst>
          </p:cNvPr>
          <p:cNvSpPr/>
          <p:nvPr/>
        </p:nvSpPr>
        <p:spPr>
          <a:xfrm>
            <a:off x="2298206" y="1511823"/>
            <a:ext cx="1309932" cy="246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ko-KR" altLang="en-US" sz="900" i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업체명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12E580-A36B-73D1-4AB5-1D49C59B78BD}"/>
              </a:ext>
            </a:extLst>
          </p:cNvPr>
          <p:cNvGrpSpPr/>
          <p:nvPr/>
        </p:nvGrpSpPr>
        <p:grpSpPr>
          <a:xfrm>
            <a:off x="3400425" y="1570540"/>
            <a:ext cx="168275" cy="132859"/>
            <a:chOff x="1343025" y="1806575"/>
            <a:chExt cx="168275" cy="1328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9F808F-9782-D67C-445A-167DE42FEC92}"/>
                </a:ext>
              </a:extLst>
            </p:cNvPr>
            <p:cNvSpPr/>
            <p:nvPr/>
          </p:nvSpPr>
          <p:spPr>
            <a:xfrm>
              <a:off x="1343025" y="1806575"/>
              <a:ext cx="168275" cy="132859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8C29EADC-AB82-5318-F4ED-E62991C8AB1B}"/>
                </a:ext>
              </a:extLst>
            </p:cNvPr>
            <p:cNvSpPr/>
            <p:nvPr/>
          </p:nvSpPr>
          <p:spPr>
            <a:xfrm>
              <a:off x="1378862" y="1826429"/>
              <a:ext cx="102275" cy="88168"/>
            </a:xfrm>
            <a:prstGeom prst="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:a16="http://schemas.microsoft.com/office/drawing/2014/main" id="{4B934859-26F6-39A9-57E0-075498194C29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PS Dashboard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초안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596CDE0-A494-C514-2388-E1CB43B24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963" y="3917951"/>
            <a:ext cx="7646484" cy="23173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DC692A5-F591-A756-ADC2-D206A88B3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9360" y="2248429"/>
            <a:ext cx="752580" cy="154326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B9D1E04-7BA0-DA30-59AE-3206730747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0" y="764980"/>
            <a:ext cx="1722994" cy="2759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0691E2-33D1-0D67-FBBE-0C90B0732D60}"/>
              </a:ext>
            </a:extLst>
          </p:cNvPr>
          <p:cNvSpPr txBox="1"/>
          <p:nvPr/>
        </p:nvSpPr>
        <p:spPr>
          <a:xfrm>
            <a:off x="10943663" y="2305052"/>
            <a:ext cx="279168" cy="12144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ea typeface="Noto Sans KR Light" panose="020B0300000000000000"/>
              </a:rPr>
              <a:t>보유장비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7B2355-9974-E7FE-1EF0-0A30DAEE589A}"/>
              </a:ext>
            </a:extLst>
          </p:cNvPr>
          <p:cNvSpPr txBox="1"/>
          <p:nvPr/>
        </p:nvSpPr>
        <p:spPr>
          <a:xfrm>
            <a:off x="10615050" y="2648020"/>
            <a:ext cx="279168" cy="12144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ea typeface="Noto Sans KR Light" panose="020B0300000000000000"/>
              </a:rPr>
              <a:t>금일 가동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7BC21E-BBDF-C211-0A5D-E8C52C0816FB}"/>
              </a:ext>
            </a:extLst>
          </p:cNvPr>
          <p:cNvSpPr txBox="1"/>
          <p:nvPr/>
        </p:nvSpPr>
        <p:spPr>
          <a:xfrm>
            <a:off x="10615050" y="2978415"/>
            <a:ext cx="279168" cy="121444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ea typeface="Noto Sans KR Light" panose="020B0300000000000000"/>
              </a:rPr>
              <a:t>점검도래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124C8D-3EB8-5A62-8D1B-F6904493ADA1}"/>
              </a:ext>
            </a:extLst>
          </p:cNvPr>
          <p:cNvSpPr txBox="1"/>
          <p:nvPr/>
        </p:nvSpPr>
        <p:spPr>
          <a:xfrm>
            <a:off x="10943663" y="2978415"/>
            <a:ext cx="279168" cy="121444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ea typeface="Noto Sans KR Light" panose="020B0300000000000000"/>
              </a:rPr>
              <a:t>소모품교환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1843F2-0976-455E-55E5-121260385678}"/>
              </a:ext>
            </a:extLst>
          </p:cNvPr>
          <p:cNvSpPr txBox="1"/>
          <p:nvPr/>
        </p:nvSpPr>
        <p:spPr>
          <a:xfrm>
            <a:off x="10619500" y="3319916"/>
            <a:ext cx="279168" cy="121444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00" b="1">
                <a:ea typeface="Noto Sans KR Light" panose="020B0300000000000000"/>
              </a:rPr>
              <a:t>Geo-fence</a:t>
            </a:r>
          </a:p>
          <a:p>
            <a:pPr algn="ctr"/>
            <a:r>
              <a:rPr lang="ko-KR" altLang="en-US" sz="400" b="1">
                <a:ea typeface="Noto Sans KR Light" panose="020B0300000000000000"/>
              </a:rPr>
              <a:t>위반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7AE91C-5327-2F10-1F6A-69AC7B7475FB}"/>
              </a:ext>
            </a:extLst>
          </p:cNvPr>
          <p:cNvSpPr txBox="1"/>
          <p:nvPr/>
        </p:nvSpPr>
        <p:spPr>
          <a:xfrm>
            <a:off x="10943663" y="3324298"/>
            <a:ext cx="279168" cy="121444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00" b="1">
                <a:ea typeface="Noto Sans KR Light" panose="020B0300000000000000"/>
              </a:rPr>
              <a:t>Time-fence</a:t>
            </a:r>
          </a:p>
          <a:p>
            <a:pPr algn="ctr"/>
            <a:r>
              <a:rPr lang="ko-KR" altLang="en-US" sz="400" b="1">
                <a:ea typeface="Noto Sans KR Light" panose="020B0300000000000000"/>
              </a:rPr>
              <a:t>위반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ADB68D-B806-9EEF-3F12-3BE591634201}"/>
              </a:ext>
            </a:extLst>
          </p:cNvPr>
          <p:cNvSpPr txBox="1"/>
          <p:nvPr/>
        </p:nvSpPr>
        <p:spPr>
          <a:xfrm>
            <a:off x="3877986" y="3963872"/>
            <a:ext cx="642037" cy="1572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최근 </a:t>
            </a:r>
            <a:r>
              <a:rPr lang="en-US" altLang="ko-KR" sz="500" b="1">
                <a:ea typeface="Noto Sans KR Light" panose="020B0300000000000000"/>
              </a:rPr>
              <a:t>30</a:t>
            </a:r>
            <a:r>
              <a:rPr lang="ko-KR" altLang="en-US" sz="500" b="1">
                <a:ea typeface="Noto Sans KR Light" panose="020B0300000000000000"/>
              </a:rPr>
              <a:t>일 가동현황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E4B0B1-5664-923F-B0EC-791415C0480E}"/>
              </a:ext>
            </a:extLst>
          </p:cNvPr>
          <p:cNvSpPr txBox="1"/>
          <p:nvPr/>
        </p:nvSpPr>
        <p:spPr>
          <a:xfrm>
            <a:off x="4035868" y="4160723"/>
            <a:ext cx="6420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평균가동시간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8061B4-DA2D-10E3-B2A6-FBE26C3A37F9}"/>
              </a:ext>
            </a:extLst>
          </p:cNvPr>
          <p:cNvSpPr txBox="1"/>
          <p:nvPr/>
        </p:nvSpPr>
        <p:spPr>
          <a:xfrm>
            <a:off x="7640840" y="4160723"/>
            <a:ext cx="6420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평균가동일자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9691CD-9633-DD51-876A-EED947459146}"/>
              </a:ext>
            </a:extLst>
          </p:cNvPr>
          <p:cNvSpPr txBox="1"/>
          <p:nvPr/>
        </p:nvSpPr>
        <p:spPr>
          <a:xfrm>
            <a:off x="9002026" y="4160722"/>
            <a:ext cx="6420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평균연비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EE95CE-6924-AE41-4003-2DBC872F2F7C}"/>
              </a:ext>
            </a:extLst>
          </p:cNvPr>
          <p:cNvSpPr txBox="1"/>
          <p:nvPr/>
        </p:nvSpPr>
        <p:spPr>
          <a:xfrm>
            <a:off x="10325438" y="4160721"/>
            <a:ext cx="6420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상세분석조회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F3A327-2AB9-B96F-48EA-355965DAF59C}"/>
              </a:ext>
            </a:extLst>
          </p:cNvPr>
          <p:cNvSpPr txBox="1"/>
          <p:nvPr/>
        </p:nvSpPr>
        <p:spPr>
          <a:xfrm>
            <a:off x="3877986" y="4797691"/>
            <a:ext cx="93300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장비목록</a:t>
            </a:r>
            <a:r>
              <a:rPr lang="en-US" altLang="ko-KR" sz="500" b="1">
                <a:ea typeface="Noto Sans KR Light" panose="020B0300000000000000"/>
              </a:rPr>
              <a:t> (</a:t>
            </a:r>
            <a:r>
              <a:rPr lang="ko-KR" altLang="en-US" sz="500" b="1">
                <a:ea typeface="Noto Sans KR Light" panose="020B0300000000000000"/>
              </a:rPr>
              <a:t>금일 가동장비 </a:t>
            </a:r>
            <a:r>
              <a:rPr lang="en-US" altLang="ko-KR" sz="500" b="1">
                <a:ea typeface="Noto Sans KR Light" panose="020B0300000000000000"/>
              </a:rPr>
              <a:t>: 0</a:t>
            </a:r>
            <a:r>
              <a:rPr lang="ko-KR" altLang="en-US" sz="500" b="1">
                <a:ea typeface="Noto Sans KR Light" panose="020B0300000000000000"/>
              </a:rPr>
              <a:t>대</a:t>
            </a:r>
            <a:r>
              <a:rPr lang="en-US" altLang="ko-KR" sz="500" b="1">
                <a:ea typeface="Noto Sans KR Light" panose="020B0300000000000000"/>
              </a:rPr>
              <a:t>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69C69B-7814-B1E4-2C26-52177397F97F}"/>
              </a:ext>
            </a:extLst>
          </p:cNvPr>
          <p:cNvSpPr txBox="1"/>
          <p:nvPr/>
        </p:nvSpPr>
        <p:spPr>
          <a:xfrm>
            <a:off x="3917501" y="4972022"/>
            <a:ext cx="413199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 err="1">
                <a:solidFill>
                  <a:schemeClr val="tx1"/>
                </a:solidFill>
                <a:ea typeface="Noto Sans KR Light" panose="020B0300000000000000"/>
              </a:rPr>
              <a:t>장비명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D6E0BA-6D38-2B23-A988-E7B313578CCE}"/>
              </a:ext>
            </a:extLst>
          </p:cNvPr>
          <p:cNvSpPr txBox="1"/>
          <p:nvPr/>
        </p:nvSpPr>
        <p:spPr>
          <a:xfrm>
            <a:off x="4344270" y="4968849"/>
            <a:ext cx="383305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장비호기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0A17B4-782B-5FDD-9D6E-040DDE3D441A}"/>
              </a:ext>
            </a:extLst>
          </p:cNvPr>
          <p:cNvSpPr txBox="1"/>
          <p:nvPr/>
        </p:nvSpPr>
        <p:spPr>
          <a:xfrm>
            <a:off x="4770539" y="4968849"/>
            <a:ext cx="291801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연결상태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F375CF-1824-D5AB-EAF5-42E3E12302E6}"/>
              </a:ext>
            </a:extLst>
          </p:cNvPr>
          <p:cNvSpPr txBox="1"/>
          <p:nvPr/>
        </p:nvSpPr>
        <p:spPr>
          <a:xfrm>
            <a:off x="5073383" y="4968848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장비상태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58E0A2-FF27-ADE4-FE80-7C30FC108FA2}"/>
              </a:ext>
            </a:extLst>
          </p:cNvPr>
          <p:cNvSpPr txBox="1"/>
          <p:nvPr/>
        </p:nvSpPr>
        <p:spPr>
          <a:xfrm>
            <a:off x="5354882" y="4968848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구역설정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8C5E3A-5061-7C97-A5CB-ED4692E3F6F9}"/>
              </a:ext>
            </a:extLst>
          </p:cNvPr>
          <p:cNvSpPr txBox="1"/>
          <p:nvPr/>
        </p:nvSpPr>
        <p:spPr>
          <a:xfrm>
            <a:off x="5636381" y="4968847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시간</a:t>
            </a:r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설정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4D170-A453-426E-247B-353DD6EA96BD}"/>
              </a:ext>
            </a:extLst>
          </p:cNvPr>
          <p:cNvSpPr txBox="1"/>
          <p:nvPr/>
        </p:nvSpPr>
        <p:spPr>
          <a:xfrm>
            <a:off x="6496844" y="4968847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장비위치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4CC22D-DE1A-04D6-EB31-3F4AD83D2398}"/>
              </a:ext>
            </a:extLst>
          </p:cNvPr>
          <p:cNvSpPr txBox="1"/>
          <p:nvPr/>
        </p:nvSpPr>
        <p:spPr>
          <a:xfrm>
            <a:off x="7387367" y="4968847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수집일시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47B7AB-9B62-1B83-AC89-958722286481}"/>
              </a:ext>
            </a:extLst>
          </p:cNvPr>
          <p:cNvSpPr txBox="1"/>
          <p:nvPr/>
        </p:nvSpPr>
        <p:spPr>
          <a:xfrm>
            <a:off x="7647247" y="4968846"/>
            <a:ext cx="353753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총가동시간</a:t>
            </a:r>
            <a:r>
              <a:rPr lang="en-US" altLang="ko-KR" sz="500" b="1">
                <a:ea typeface="Noto Sans KR Light" panose="020B0300000000000000"/>
              </a:rPr>
              <a:t>(</a:t>
            </a:r>
            <a:r>
              <a:rPr lang="en-US" altLang="ko-KR" sz="500" b="1" err="1">
                <a:ea typeface="Noto Sans KR Light" panose="020B0300000000000000"/>
              </a:rPr>
              <a:t>hr</a:t>
            </a:r>
            <a:r>
              <a:rPr lang="en-US" altLang="ko-KR" sz="500" b="1">
                <a:ea typeface="Noto Sans KR Light" panose="020B0300000000000000"/>
              </a:rPr>
              <a:t>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10F970-F213-8C0C-B1DF-846CAF023F4D}"/>
              </a:ext>
            </a:extLst>
          </p:cNvPr>
          <p:cNvSpPr txBox="1"/>
          <p:nvPr/>
        </p:nvSpPr>
        <p:spPr>
          <a:xfrm>
            <a:off x="8001000" y="4968845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ea typeface="Noto Sans KR Light" panose="020B0300000000000000"/>
              </a:rPr>
              <a:t>수집일시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D1FD1B-3E93-ACD6-299C-AA2F2B4B7AD1}"/>
              </a:ext>
            </a:extLst>
          </p:cNvPr>
          <p:cNvSpPr txBox="1"/>
          <p:nvPr/>
        </p:nvSpPr>
        <p:spPr>
          <a:xfrm>
            <a:off x="8273456" y="4968845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금일</a:t>
            </a:r>
            <a:b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</a:br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가동시간 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(</a:t>
            </a:r>
            <a:r>
              <a:rPr lang="en-US" altLang="ko-KR" sz="500" b="1" err="1">
                <a:solidFill>
                  <a:schemeClr val="tx1"/>
                </a:solidFill>
                <a:ea typeface="Noto Sans KR Light" panose="020B0300000000000000"/>
              </a:rPr>
              <a:t>hr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C0E1A5-629A-A97D-0E26-0F2EFB4B02F5}"/>
              </a:ext>
            </a:extLst>
          </p:cNvPr>
          <p:cNvSpPr txBox="1"/>
          <p:nvPr/>
        </p:nvSpPr>
        <p:spPr>
          <a:xfrm>
            <a:off x="8540372" y="4968844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 err="1">
                <a:ea typeface="Noto Sans KR Light" panose="020B0300000000000000"/>
              </a:rPr>
              <a:t>연료잔량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(%)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D8801E-E8BE-62FF-0D80-77C76C90E27D}"/>
              </a:ext>
            </a:extLst>
          </p:cNvPr>
          <p:cNvSpPr txBox="1"/>
          <p:nvPr/>
        </p:nvSpPr>
        <p:spPr>
          <a:xfrm>
            <a:off x="8821871" y="4968843"/>
            <a:ext cx="248837" cy="10779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당월</a:t>
            </a:r>
            <a:b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</a:br>
            <a:r>
              <a:rPr lang="ko-KR" altLang="en-US" sz="500" b="1">
                <a:solidFill>
                  <a:schemeClr val="tx1"/>
                </a:solidFill>
                <a:ea typeface="Noto Sans KR Light" panose="020B0300000000000000"/>
              </a:rPr>
              <a:t>평균가동시간 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(</a:t>
            </a:r>
            <a:r>
              <a:rPr lang="en-US" altLang="ko-KR" sz="500" b="1" err="1">
                <a:solidFill>
                  <a:schemeClr val="tx1"/>
                </a:solidFill>
                <a:ea typeface="Noto Sans KR Light" panose="020B0300000000000000"/>
              </a:rPr>
              <a:t>hr</a:t>
            </a:r>
            <a:r>
              <a:rPr lang="en-US" altLang="ko-KR" sz="500" b="1">
                <a:solidFill>
                  <a:schemeClr val="tx1"/>
                </a:solidFill>
                <a:ea typeface="Noto Sans KR Light" panose="020B0300000000000000"/>
              </a:rPr>
              <a:t>)</a:t>
            </a:r>
            <a:endParaRPr lang="ko-KR" altLang="en-US" sz="500" b="1">
              <a:solidFill>
                <a:schemeClr val="tx1"/>
              </a:solidFill>
              <a:ea typeface="Noto Sans KR Light" panose="020B030000000000000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954F7B8-79D0-4FC7-7E2B-E9A49C2A9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5508" y="1160044"/>
            <a:ext cx="1520781" cy="89372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880648C-41BF-3F92-0E49-5BFE531DF4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3061" y="1900565"/>
            <a:ext cx="1319026" cy="930418"/>
          </a:xfrm>
          <a:prstGeom prst="rect">
            <a:avLst/>
          </a:prstGeom>
        </p:spPr>
      </p:pic>
      <p:sp>
        <p:nvSpPr>
          <p:cNvPr id="65" name="Text Box 64">
            <a:extLst>
              <a:ext uri="{FF2B5EF4-FFF2-40B4-BE49-F238E27FC236}">
                <a16:creationId xmlns:a16="http://schemas.microsoft.com/office/drawing/2014/main" id="{6EA93A12-8660-F0E1-8D42-86ECC1D7A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057" y="342000"/>
            <a:ext cx="2875943" cy="34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algn="r" latinLnBrk="1">
              <a:lnSpc>
                <a:spcPct val="150000"/>
              </a:lnSpc>
            </a:pPr>
            <a:r>
              <a:rPr lang="en-US" altLang="ko-KR" sz="1200" b="1">
                <a:latin typeface="+mn-ea"/>
                <a:ea typeface="+mn-ea"/>
              </a:rPr>
              <a:t>v.20250227</a:t>
            </a:r>
            <a:endParaRPr lang="en-US" altLang="ko-KR" sz="1000" b="1" i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609EE5B-7E46-6A68-2B84-CC94A3893A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6111" y="4940428"/>
            <a:ext cx="7580754" cy="1334486"/>
          </a:xfrm>
          <a:prstGeom prst="rect">
            <a:avLst/>
          </a:prstGeom>
        </p:spPr>
      </p:pic>
      <p:sp>
        <p:nvSpPr>
          <p:cNvPr id="29" name="Text Box 64">
            <a:extLst>
              <a:ext uri="{FF2B5EF4-FFF2-40B4-BE49-F238E27FC236}">
                <a16:creationId xmlns:a16="http://schemas.microsoft.com/office/drawing/2014/main" id="{96A51D64-828E-4764-3194-89D57C841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57" y="5087796"/>
            <a:ext cx="5109565" cy="79380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  <a:ea typeface="+mn-ea"/>
              </a:rPr>
              <a:t>주소는 나옴</a:t>
            </a:r>
            <a:endParaRPr lang="en-US" altLang="ko-KR" sz="1050" b="1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</a:rPr>
              <a:t>구글 유료서비스 임</a:t>
            </a:r>
            <a:endParaRPr lang="en-US" altLang="ko-KR" sz="1050" b="1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050" b="1">
                <a:latin typeface="+mn-ea"/>
                <a:ea typeface="+mn-ea"/>
              </a:rPr>
              <a:t>무료 고객에게는 주소 안보여 주고</a:t>
            </a:r>
            <a:r>
              <a:rPr lang="en-US" altLang="ko-KR" sz="1050" b="1">
                <a:latin typeface="+mn-ea"/>
                <a:ea typeface="+mn-ea"/>
              </a:rPr>
              <a:t>, </a:t>
            </a:r>
            <a:r>
              <a:rPr lang="ko-KR" altLang="en-US" sz="1050" b="1">
                <a:latin typeface="+mn-ea"/>
                <a:ea typeface="+mn-ea"/>
              </a:rPr>
              <a:t>향후 유료가입고객에게는 보여주는 방식 선택 제안</a:t>
            </a:r>
            <a:endParaRPr lang="en-US" altLang="ko-KR" sz="1050" b="1">
              <a:latin typeface="+mn-ea"/>
              <a:ea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CDFE6-83A8-A78E-54D4-B170DB7B0EBE}"/>
              </a:ext>
            </a:extLst>
          </p:cNvPr>
          <p:cNvSpPr txBox="1"/>
          <p:nvPr/>
        </p:nvSpPr>
        <p:spPr>
          <a:xfrm>
            <a:off x="10935693" y="2654273"/>
            <a:ext cx="279168" cy="12144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00" b="1" err="1">
                <a:ea typeface="Noto Sans KR Light" panose="020B0300000000000000"/>
              </a:rPr>
              <a:t>Falut</a:t>
            </a:r>
            <a:r>
              <a:rPr lang="ko-KR" altLang="en-US" sz="400" b="1">
                <a:ea typeface="Noto Sans KR Light" panose="020B0300000000000000"/>
              </a:rPr>
              <a:t> 발생</a:t>
            </a:r>
            <a:endParaRPr lang="ko-KR" altLang="en-US" sz="400" b="1">
              <a:solidFill>
                <a:schemeClr val="tx1"/>
              </a:solidFill>
              <a:ea typeface="Noto Sans KR Light" panose="020B030000000000000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B7C384-5051-DA43-7D4F-8156EDD9EC5B}"/>
              </a:ext>
            </a:extLst>
          </p:cNvPr>
          <p:cNvSpPr txBox="1"/>
          <p:nvPr/>
        </p:nvSpPr>
        <p:spPr>
          <a:xfrm>
            <a:off x="9962968" y="4094985"/>
            <a:ext cx="1479732" cy="702706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" b="1">
                <a:solidFill>
                  <a:schemeClr val="tx1"/>
                </a:solidFill>
                <a:ea typeface="Noto Sans KR Light" panose="020B0300000000000000"/>
              </a:rPr>
              <a:t>불필요</a:t>
            </a:r>
          </a:p>
        </p:txBody>
      </p:sp>
    </p:spTree>
    <p:extLst>
      <p:ext uri="{BB962C8B-B14F-4D97-AF65-F5344CB8AC3E}">
        <p14:creationId xmlns:p14="http://schemas.microsoft.com/office/powerpoint/2010/main" val="1260859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>
            <a:extLst>
              <a:ext uri="{FF2B5EF4-FFF2-40B4-BE49-F238E27FC236}">
                <a16:creationId xmlns:a16="http://schemas.microsoft.com/office/drawing/2014/main" id="{4B934859-26F6-39A9-57E0-075498194C29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추가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]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상황판 구성 요청</a:t>
            </a:r>
          </a:p>
        </p:txBody>
      </p:sp>
    </p:spTree>
    <p:extLst>
      <p:ext uri="{BB962C8B-B14F-4D97-AF65-F5344CB8AC3E}">
        <p14:creationId xmlns:p14="http://schemas.microsoft.com/office/powerpoint/2010/main" val="2180579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D374E99E-8088-FD4F-D9EF-290865296EB8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관리자 페이지 기획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557AE-7585-9C8C-3D2F-37EB33C5FEF8}"/>
              </a:ext>
            </a:extLst>
          </p:cNvPr>
          <p:cNvSpPr txBox="1"/>
          <p:nvPr/>
        </p:nvSpPr>
        <p:spPr>
          <a:xfrm>
            <a:off x="815340" y="1888203"/>
            <a:ext cx="8553450" cy="209288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marL="342900" lvl="0" indent="-342900" algn="just" latinLnBrk="1">
              <a:buFont typeface="+mj-lt"/>
              <a:buAutoNum type="arabicPeriod"/>
            </a:pP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차량 목록에서 </a:t>
            </a:r>
            <a:r>
              <a:rPr lang="ko-KR" altLang="ko-KR" sz="100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여러대를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점검하는 서비스 인원의 경우 </a:t>
            </a:r>
          </a:p>
          <a:p>
            <a:pPr marL="800100" lvl="1" indent="-342900" fontAlgn="ctr" latinLnBrk="0">
              <a:buFont typeface="맑은 고딕" panose="020B0503020000020004" pitchFamily="50" charset="-127"/>
              <a:buChar char="-"/>
            </a:pP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핸드폰 위치와 가까운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반경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10Km-Customized ) 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차량이 먼저 상위로 조회</a:t>
            </a:r>
          </a:p>
          <a:p>
            <a:pPr marL="800100" lvl="1" indent="-342900" fontAlgn="ctr" latinLnBrk="0">
              <a:buFont typeface="Wingdings" panose="05000000000000000000" pitchFamily="2" charset="2"/>
              <a:buChar char=""/>
            </a:pP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개발 과제에서 가능한지 검토</a:t>
            </a:r>
            <a:endParaRPr lang="en-US" alt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800100" lvl="1" indent="-342900" fontAlgn="ctr" latinLnBrk="0">
              <a:buFont typeface="Wingdings" panose="05000000000000000000" pitchFamily="2" charset="2"/>
              <a:buChar char=""/>
            </a:pPr>
            <a:endParaRPr lang="ko-KR" alt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342900" lvl="0" indent="-342900" algn="just" latinLnBrk="1">
              <a:buFont typeface="+mj-lt"/>
              <a:buAutoNum type="arabicPeriod"/>
            </a:pP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조치 항목에 대한 알람 간소화</a:t>
            </a:r>
          </a:p>
          <a:p>
            <a:pPr marL="800100" lvl="1" indent="-342900" algn="just">
              <a:buFont typeface="맑은 고딕" panose="020B0503020000020004" pitchFamily="50" charset="-127"/>
              <a:buChar char="-"/>
            </a:pP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조치가 필요한 항목이 에러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충격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소모품 등</a:t>
            </a:r>
          </a:p>
          <a:p>
            <a:pPr marL="800100" lvl="1" indent="-342900" algn="just">
              <a:buFont typeface="맑은 고딕" panose="020B0503020000020004" pitchFamily="50" charset="-127"/>
              <a:buChar char="-"/>
            </a:pP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APP 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버튼들 하단에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To-do 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로 알람 관련한 내용이 있으면 좋겠는데 어떻게 생각하는지</a:t>
            </a:r>
          </a:p>
          <a:p>
            <a:pPr marL="800100" lvl="1" indent="-342900" fontAlgn="ctr" latinLnBrk="0">
              <a:buFont typeface="Wingdings" panose="05000000000000000000" pitchFamily="2" charset="2"/>
              <a:buChar char=""/>
            </a:pP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서비스팀 내부 의견 수집 후 개발과제에서 가능한지 검토</a:t>
            </a:r>
            <a:endParaRPr lang="en-US" alt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800100" lvl="1" indent="-342900" fontAlgn="ctr" latinLnBrk="0">
              <a:buFont typeface="Wingdings" panose="05000000000000000000" pitchFamily="2" charset="2"/>
              <a:buChar char=""/>
            </a:pPr>
            <a:endParaRPr lang="ko-KR" alt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342900" lvl="0" indent="-342900" algn="just" latinLnBrk="1">
              <a:buFont typeface="+mj-lt"/>
              <a:buAutoNum type="arabicPeriod"/>
            </a:pP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VOC 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수집 대상 딜러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유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/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무상 수리 선정 요청 건</a:t>
            </a:r>
          </a:p>
          <a:p>
            <a:pPr marL="800100" lvl="1" indent="-342900" algn="just">
              <a:buFont typeface="맑은 고딕" panose="020B0503020000020004" pitchFamily="50" charset="-127"/>
              <a:buChar char="-"/>
            </a:pP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보증 기간 내외 유상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무상 수리 업체들이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MH MIQ 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앱을 쓴다고 할 때</a:t>
            </a:r>
          </a:p>
          <a:p>
            <a:pPr marL="800100" lvl="1" indent="-342900" algn="just">
              <a:buFont typeface="맑은 고딕" panose="020B0503020000020004" pitchFamily="50" charset="-127"/>
              <a:buChar char="-"/>
            </a:pP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현재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WEB/APP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과 서비스 관리자용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dashboard 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소개 하고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VOC 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수집하고자 함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 </a:t>
            </a:r>
            <a:endParaRPr lang="ko-KR" alt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800100" lvl="1" indent="-342900" algn="just">
              <a:buFont typeface="맑은 고딕" panose="020B0503020000020004" pitchFamily="50" charset="-127"/>
              <a:buChar char="-"/>
            </a:pP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적정 대상 업체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딜러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Contact </a:t>
            </a:r>
            <a:r>
              <a:rPr lang="ko-KR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32145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202B433D-01A7-91A1-018C-52DCC89D92DF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[BACKUP] [TO-BE]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가입자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-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차량 자동 맵핑 </a:t>
            </a:r>
            <a:r>
              <a:rPr lang="ko-KR" altLang="en-US">
                <a:latin typeface="Noto Sans KR"/>
                <a:ea typeface="Noto Sans KR"/>
              </a:rPr>
              <a:t>프로세스 목록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069C8-1B07-5F4B-3A52-7E93DFC191D4}"/>
              </a:ext>
            </a:extLst>
          </p:cNvPr>
          <p:cNvSpPr txBox="1"/>
          <p:nvPr/>
        </p:nvSpPr>
        <p:spPr>
          <a:xfrm>
            <a:off x="542384" y="1091308"/>
            <a:ext cx="11040016" cy="4504686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초기 차량 생산 시</a:t>
            </a:r>
            <a:endParaRPr lang="en-US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고객정보가 등록되어 있는가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? (SAP </a:t>
            </a:r>
            <a:r>
              <a:rPr lang="ko-KR" altLang="en-US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영업모듈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?, SAP </a:t>
            </a:r>
            <a:r>
              <a:rPr lang="ko-KR" altLang="en-US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서비스모듈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?)</a:t>
            </a: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해당 고객이 개인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정보제공 동의했는가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? – Web/App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계정 보유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해당 고객 계정이 기존 매칭된 장비가 있는 계정인가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685800" lvl="1" indent="-228600">
              <a:buFont typeface="+mj-lt"/>
              <a:buAutoNum type="arabicParenR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보증 내 차량정비 담당 딜러 변경 시</a:t>
            </a:r>
            <a:endParaRPr lang="en-US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E.g.)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인천에서 운행하던 차량이 전남 지역으로 이동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인천딜러가 전남딜러에게 서비스 이관 협의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협의된 경우 </a:t>
            </a:r>
            <a:r>
              <a:rPr lang="en-US" altLang="ko-KR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eApproval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SAP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상 서비스 계약 이관 요청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en-US" altLang="ko-KR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eApproval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PS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팀장 승인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?/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합의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? –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내부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PS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팀이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confirm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하는 과정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PS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CS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인원이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SAP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내 서비스 딜러 정보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</a:p>
          <a:p>
            <a:pPr marL="685800" lvl="1" indent="-228600">
              <a:buFont typeface="+mj-lt"/>
              <a:buAutoNum type="arabicParenR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보증 내 차량의 고객이 변경된 경우</a:t>
            </a:r>
            <a:endParaRPr lang="en-US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en-US" altLang="ko-KR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Eg.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동일 딜러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territory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 보증 내 장비가 중고로 판매된 경우</a:t>
            </a: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딜러가 변경된 고객 정보를 관리하고 있을 수 있으나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eApproval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작성 및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SAP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updat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하지 않음</a:t>
            </a: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새 고객이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charging timer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(MH MIQ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쓰겠다고 하면 딜러가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MH MIQ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에 요청하게 해야 함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현 서비스 딜러 변경 프로세스와 동일하게 </a:t>
            </a:r>
            <a:r>
              <a:rPr lang="en-US" altLang="ko-KR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eApproval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작성 및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SAP update</a:t>
            </a:r>
          </a:p>
          <a:p>
            <a:pPr marL="685800" lvl="1" indent="-228600">
              <a:buFont typeface="+mj-lt"/>
              <a:buAutoNum type="arabicParenR"/>
            </a:pP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MH MIQ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SAP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정보만 조회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보증 외 차량의 딜러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고객이 변경된 경우</a:t>
            </a:r>
            <a:endParaRPr lang="en-US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보증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, 4,000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ko-KR" altLang="en-US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선도래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기간 만료 후 딜러들은 차량이 어느 딜러 소속인지 </a:t>
            </a:r>
            <a:r>
              <a:rPr lang="ko-KR" altLang="en-US" sz="12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관심없음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품의서 작성 등의 업무를 동의하지 않을 가능성 높음</a:t>
            </a:r>
            <a:b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딜러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또는 고객이 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MH MIQ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이용을 위해서는 현 딜러 변경 프로세스와 동일하게 </a:t>
            </a:r>
            <a:r>
              <a:rPr lang="en-US" altLang="ko-KR" sz="12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eApproval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작성 및 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SAP update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실행되도록 변화관리 필요</a:t>
            </a:r>
          </a:p>
        </p:txBody>
      </p:sp>
    </p:spTree>
    <p:extLst>
      <p:ext uri="{BB962C8B-B14F-4D97-AF65-F5344CB8AC3E}">
        <p14:creationId xmlns:p14="http://schemas.microsoft.com/office/powerpoint/2010/main" val="137120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6AF0501-D5D1-1EF3-31C5-4E37A39F8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0"/>
          <a:stretch/>
        </p:blipFill>
        <p:spPr>
          <a:xfrm>
            <a:off x="423987" y="1403712"/>
            <a:ext cx="7779855" cy="405057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9DB80A-462C-E30D-D6F5-7F19FF85248E}"/>
              </a:ext>
            </a:extLst>
          </p:cNvPr>
          <p:cNvSpPr/>
          <p:nvPr/>
        </p:nvSpPr>
        <p:spPr>
          <a:xfrm>
            <a:off x="2736761" y="1987693"/>
            <a:ext cx="2733662" cy="1880273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chemeClr val="bg1"/>
              </a:solidFill>
              <a:latin typeface="Arial" panose="020B0604020202020204" pitchFamily="34" charset="0"/>
              <a:ea typeface="Noto Sans KR Light" panose="020B0300000000000000"/>
              <a:cs typeface="Arial" panose="020B0604020202020204" pitchFamily="34" charset="0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DA1F40-84AC-D835-B362-C91FCF9F3C2C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AS-IS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미동의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/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동의 장비 처리 프로세스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F8109-D51A-3268-4562-143CBCD1EABD}"/>
              </a:ext>
            </a:extLst>
          </p:cNvPr>
          <p:cNvSpPr txBox="1"/>
          <p:nvPr/>
        </p:nvSpPr>
        <p:spPr>
          <a:xfrm>
            <a:off x="8317457" y="1403712"/>
            <a:ext cx="3692092" cy="2573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이슈 및 대안</a:t>
            </a:r>
          </a:p>
        </p:txBody>
      </p:sp>
      <p:sp>
        <p:nvSpPr>
          <p:cNvPr id="7" name="Text Box 64">
            <a:extLst>
              <a:ext uri="{FF2B5EF4-FFF2-40B4-BE49-F238E27FC236}">
                <a16:creationId xmlns:a16="http://schemas.microsoft.com/office/drawing/2014/main" id="{BFD056E3-1D2B-8EF9-B239-3A8DA470D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457" y="1849870"/>
            <a:ext cx="3692092" cy="366497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72001" indent="-144002" algn="l" latinLnBrk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현행 프로세스</a:t>
            </a:r>
            <a:endParaRPr lang="en-US" altLang="ko-KR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363" lvl="1" indent="-171450" latinLnBrk="1">
              <a:lnSpc>
                <a:spcPct val="120000"/>
              </a:lnSpc>
              <a:buFont typeface="Noto Sans KR" panose="020B0500000000000000" pitchFamily="34" charset="-127"/>
              <a:buChar char="-"/>
            </a:pP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Web/App 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가입 과정에서 명시적으로 고객의</a:t>
            </a:r>
            <a:b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정보사용동의 확보</a:t>
            </a:r>
            <a:endParaRPr lang="en-US" altLang="ko-KR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363" lvl="1" indent="-171450" latinLnBrk="1">
              <a:lnSpc>
                <a:spcPct val="120000"/>
              </a:lnSpc>
              <a:buFont typeface="Noto Sans KR" panose="020B0500000000000000" pitchFamily="34" charset="-127"/>
              <a:buChar char="-"/>
            </a:pPr>
            <a:r>
              <a:rPr lang="ko-KR" altLang="en-US" sz="1050" b="0" i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동의 확보 전</a:t>
            </a:r>
            <a:br>
              <a:rPr lang="en-US" altLang="ko-KR" sz="1050" b="0" i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50" b="0" i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PKMT </a:t>
            </a:r>
            <a:r>
              <a:rPr lang="en-US" altLang="ko-KR" sz="1050" b="0" i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code+Terminal</a:t>
            </a:r>
            <a:r>
              <a:rPr lang="en-US" altLang="ko-KR" sz="1050" b="0" i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ID </a:t>
            </a:r>
            <a:r>
              <a:rPr lang="ko-KR" altLang="en-US" sz="1050" b="0" i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050" b="0" i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363" lvl="1" indent="-171450" latinLnBrk="1">
              <a:lnSpc>
                <a:spcPct val="120000"/>
              </a:lnSpc>
              <a:buFont typeface="Noto Sans KR" panose="020B0500000000000000" pitchFamily="34" charset="-127"/>
              <a:buChar char="-"/>
            </a:pP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동의 확보 후</a:t>
            </a:r>
            <a:b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PKMT </a:t>
            </a:r>
            <a:r>
              <a:rPr lang="en-US" altLang="ko-KR" sz="105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code+Serial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 No.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SAP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에서 새로 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I/F</a:t>
            </a:r>
            <a:endParaRPr lang="en-US" altLang="ko-KR" sz="800" i="1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363" lvl="1" indent="-171450" latinLnBrk="1">
              <a:lnSpc>
                <a:spcPct val="120000"/>
              </a:lnSpc>
              <a:buFont typeface="Noto Sans KR" panose="020B0500000000000000" pitchFamily="34" charset="-127"/>
              <a:buChar char="-"/>
            </a:pPr>
            <a:endParaRPr lang="en-US" altLang="ko-KR" sz="800" i="1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1" indent="-144002" algn="l" latinLnBrk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endParaRPr lang="en-US" altLang="ko-KR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363" lvl="1" indent="-171450" latinLnBrk="1">
              <a:lnSpc>
                <a:spcPct val="120000"/>
              </a:lnSpc>
              <a:buFont typeface="Noto Sans KR" panose="020B0500000000000000" pitchFamily="34" charset="-127"/>
              <a:buChar char="-"/>
            </a:pP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PS, 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딜러 등 내부 사용자들이 차량의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고유 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b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알 수 없음</a:t>
            </a:r>
            <a:endParaRPr lang="en-US" altLang="ko-KR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363" lvl="1" indent="-171450" latinLnBrk="1">
              <a:lnSpc>
                <a:spcPct val="120000"/>
              </a:lnSpc>
              <a:buFont typeface="Noto Sans KR" panose="020B0500000000000000" pitchFamily="34" charset="-127"/>
              <a:buChar char="-"/>
            </a:pP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고객 동의 전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후로 차량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가 변경되어 관리가 어려움</a:t>
            </a:r>
            <a:endParaRPr lang="en-US" altLang="ko-KR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363" lvl="1" indent="-171450" latinLnBrk="1">
              <a:lnSpc>
                <a:spcPct val="120000"/>
              </a:lnSpc>
              <a:buFont typeface="Noto Sans KR" panose="020B0500000000000000" pitchFamily="34" charset="-127"/>
              <a:buChar char="-"/>
            </a:pP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통계 </a:t>
            </a:r>
            <a:r>
              <a:rPr lang="ko-KR" altLang="en-US" sz="105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재산정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 등 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overhead cost 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endParaRPr lang="en-US" altLang="ko-KR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8913" lvl="1" latinLnBrk="1">
              <a:lnSpc>
                <a:spcPct val="120000"/>
              </a:lnSpc>
            </a:pPr>
            <a:endParaRPr lang="en-US" altLang="ko-KR" sz="800" i="1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001" indent="-144002" algn="l" latinLnBrk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050" b="1">
                <a:latin typeface="맑은 고딕" panose="020B0503020000020004" pitchFamily="50" charset="-127"/>
                <a:ea typeface="맑은 고딕" panose="020B0503020000020004" pitchFamily="50" charset="-127"/>
              </a:rPr>
              <a:t>대안 </a:t>
            </a:r>
            <a:r>
              <a:rPr lang="en-US" altLang="ko-KR" sz="1050" b="1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>
                <a:latin typeface="맑은 고딕" panose="020B0503020000020004" pitchFamily="50" charset="-127"/>
                <a:ea typeface="맑은 고딕" panose="020B0503020000020004" pitchFamily="50" charset="-127"/>
              </a:rPr>
              <a:t>가설</a:t>
            </a:r>
            <a:r>
              <a:rPr lang="en-US" altLang="ko-KR" sz="1050" b="1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60363" lvl="1" indent="-171450" latinLnBrk="1">
              <a:lnSpc>
                <a:spcPct val="120000"/>
              </a:lnSpc>
              <a:buFont typeface="Noto Sans KR" panose="020B0500000000000000" pitchFamily="34" charset="-127"/>
              <a:buChar char="-"/>
            </a:pP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PKMT </a:t>
            </a:r>
            <a:r>
              <a:rPr lang="en-US" altLang="ko-KR" sz="105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code+Serial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 No.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의 고유 체계 유지</a:t>
            </a:r>
            <a:endParaRPr lang="en-US" altLang="ko-KR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363" lvl="1" indent="-171450" latinLnBrk="1">
              <a:lnSpc>
                <a:spcPct val="120000"/>
              </a:lnSpc>
              <a:buFont typeface="Noto Sans KR" panose="020B0500000000000000" pitchFamily="34" charset="-127"/>
              <a:buChar char="-"/>
            </a:pPr>
            <a:r>
              <a:rPr lang="ko-KR" altLang="en-US" sz="105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동의 확보 전까지는 위치데이터 </a:t>
            </a:r>
            <a:r>
              <a:rPr lang="en-US" altLang="ko-KR" sz="105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discard</a:t>
            </a:r>
            <a:br>
              <a:rPr lang="en-US" altLang="ko-KR" sz="105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혹은</a:t>
            </a:r>
            <a:r>
              <a:rPr lang="en-US" altLang="ko-KR" sz="105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Agent</a:t>
            </a:r>
            <a:r>
              <a:rPr lang="ko-KR" altLang="en-US" sz="105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05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</a:t>
            </a:r>
            <a:r>
              <a:rPr lang="ko-KR" altLang="en-US" sz="105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050" b="1" u="sng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미발송</a:t>
            </a:r>
            <a:endParaRPr lang="en-US" altLang="ko-KR" sz="1050" b="1" u="sng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8913" lvl="1" latinLnBrk="1">
              <a:lnSpc>
                <a:spcPct val="120000"/>
              </a:lnSpc>
            </a:pPr>
            <a:endParaRPr lang="en-US" altLang="ko-KR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04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60E85249-3136-6B14-39A4-B3AD9DA4A554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[TO-BE] </a:t>
            </a:r>
            <a:r>
              <a:rPr lang="ko-KR" altLang="en-US">
                <a:latin typeface="Noto Sans KR"/>
                <a:ea typeface="Noto Sans KR"/>
              </a:rPr>
              <a:t>①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차량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-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단말기 매핑 프로세스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(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舊 미동의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/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동의 처리 프로세스</a:t>
            </a:r>
            <a:r>
              <a:rPr lang="en-US" altLang="ko-KR">
                <a:latin typeface="Noto Sans KR"/>
                <a:ea typeface="Noto Sans KR"/>
              </a:rPr>
              <a:t>)</a:t>
            </a:r>
            <a:r>
              <a:rPr lang="ko-KR" altLang="en-US">
                <a:latin typeface="Noto Sans KR"/>
                <a:ea typeface="Noto Sans KR"/>
              </a:rPr>
              <a:t> </a:t>
            </a:r>
            <a:r>
              <a:rPr lang="en-US" altLang="ko-KR">
                <a:latin typeface="Noto Sans KR"/>
                <a:ea typeface="Noto Sans KR"/>
              </a:rPr>
              <a:t>(</a:t>
            </a:r>
            <a:r>
              <a:rPr lang="ko-KR" altLang="en-US">
                <a:latin typeface="Noto Sans KR"/>
                <a:ea typeface="Noto Sans KR"/>
              </a:rPr>
              <a:t>안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F8CE6F-801F-0A36-C01D-890E93CC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64942"/>
              </p:ext>
            </p:extLst>
          </p:nvPr>
        </p:nvGraphicFramePr>
        <p:xfrm>
          <a:off x="285702" y="876300"/>
          <a:ext cx="9074797" cy="557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723">
                  <a:extLst>
                    <a:ext uri="{9D8B030D-6E8A-4147-A177-3AD203B41FA5}">
                      <a16:colId xmlns:a16="http://schemas.microsoft.com/office/drawing/2014/main" val="1748858085"/>
                    </a:ext>
                  </a:extLst>
                </a:gridCol>
                <a:gridCol w="986135">
                  <a:extLst>
                    <a:ext uri="{9D8B030D-6E8A-4147-A177-3AD203B41FA5}">
                      <a16:colId xmlns:a16="http://schemas.microsoft.com/office/drawing/2014/main" val="231829541"/>
                    </a:ext>
                  </a:extLst>
                </a:gridCol>
                <a:gridCol w="2319040">
                  <a:extLst>
                    <a:ext uri="{9D8B030D-6E8A-4147-A177-3AD203B41FA5}">
                      <a16:colId xmlns:a16="http://schemas.microsoft.com/office/drawing/2014/main" val="376506699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3396777156"/>
                    </a:ext>
                  </a:extLst>
                </a:gridCol>
                <a:gridCol w="2359624">
                  <a:extLst>
                    <a:ext uri="{9D8B030D-6E8A-4147-A177-3AD203B41FA5}">
                      <a16:colId xmlns:a16="http://schemas.microsoft.com/office/drawing/2014/main" val="10936829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Agent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Cloud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SAP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13398"/>
                  </a:ext>
                </a:extLst>
              </a:tr>
              <a:tr h="52647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0379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5A722E-707C-B507-CE01-527AD22E6150}"/>
              </a:ext>
            </a:extLst>
          </p:cNvPr>
          <p:cNvSpPr txBox="1"/>
          <p:nvPr/>
        </p:nvSpPr>
        <p:spPr>
          <a:xfrm>
            <a:off x="2652339" y="2527219"/>
            <a:ext cx="987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49357E9-39F9-17B7-D4C1-A074F3F6F98E}"/>
              </a:ext>
            </a:extLst>
          </p:cNvPr>
          <p:cNvCxnSpPr>
            <a:cxnSpLocks/>
            <a:stCxn id="60" idx="3"/>
            <a:endCxn id="65" idx="1"/>
          </p:cNvCxnSpPr>
          <p:nvPr/>
        </p:nvCxnSpPr>
        <p:spPr>
          <a:xfrm>
            <a:off x="2376448" y="2649158"/>
            <a:ext cx="1487299" cy="167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C66A91-170B-AEF5-933C-820874DE4E50}"/>
              </a:ext>
            </a:extLst>
          </p:cNvPr>
          <p:cNvSpPr txBox="1"/>
          <p:nvPr/>
        </p:nvSpPr>
        <p:spPr>
          <a:xfrm>
            <a:off x="3863747" y="3044147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동의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EAI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(EAI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명칭은 추후변경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A7977C-E297-1EC0-A175-8312B18DDC96}"/>
              </a:ext>
            </a:extLst>
          </p:cNvPr>
          <p:cNvCxnSpPr>
            <a:cxnSpLocks/>
            <a:stCxn id="65" idx="2"/>
            <a:endCxn id="9" idx="0"/>
          </p:cNvCxnSpPr>
          <p:nvPr/>
        </p:nvCxnSpPr>
        <p:spPr>
          <a:xfrm>
            <a:off x="4763747" y="2932460"/>
            <a:ext cx="0" cy="111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AD5C09-E668-7D9D-3E72-316B7A6AC427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5663747" y="2746162"/>
            <a:ext cx="1625685" cy="482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60ED25-88DE-53F0-ADFF-AF3B83C3BDFD}"/>
              </a:ext>
            </a:extLst>
          </p:cNvPr>
          <p:cNvSpPr txBox="1"/>
          <p:nvPr/>
        </p:nvSpPr>
        <p:spPr>
          <a:xfrm>
            <a:off x="7289432" y="2630746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추적성부품 조회</a:t>
            </a:r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9F38FC6C-F5C2-2A2F-C71A-72E94DE58CDE}"/>
              </a:ext>
            </a:extLst>
          </p:cNvPr>
          <p:cNvSpPr/>
          <p:nvPr/>
        </p:nvSpPr>
        <p:spPr>
          <a:xfrm>
            <a:off x="7175954" y="2994712"/>
            <a:ext cx="2029590" cy="42320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square" tIns="0" bIns="0" anchor="ctr">
            <a:noAutofit/>
          </a:bodyPr>
          <a:lstStyle/>
          <a:p>
            <a:pPr algn="ctr"/>
            <a:r>
              <a:rPr lang="en-US" altLang="ko-KR" sz="9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有</a:t>
            </a:r>
            <a:r>
              <a:rPr lang="en-US" altLang="ko-KR" sz="9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9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15F24E-96DD-DC7B-FC1E-B4F5FC48EA9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8189432" y="2861578"/>
            <a:ext cx="1317" cy="133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828F6-5B39-A856-03DC-C8F14C337669}"/>
              </a:ext>
            </a:extLst>
          </p:cNvPr>
          <p:cNvSpPr txBox="1"/>
          <p:nvPr/>
        </p:nvSpPr>
        <p:spPr>
          <a:xfrm>
            <a:off x="5715759" y="3334293"/>
            <a:ext cx="1799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b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(PKMT + Machine Serial No.)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37D4A-AA2A-7EDD-09A5-99610171DD71}"/>
              </a:ext>
            </a:extLst>
          </p:cNvPr>
          <p:cNvSpPr txBox="1"/>
          <p:nvPr/>
        </p:nvSpPr>
        <p:spPr>
          <a:xfrm>
            <a:off x="7070534" y="3221374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8C3A184-279F-BD2E-A00D-238E49182EA6}"/>
              </a:ext>
            </a:extLst>
          </p:cNvPr>
          <p:cNvCxnSpPr>
            <a:cxnSpLocks/>
            <a:stCxn id="16" idx="2"/>
            <a:endCxn id="68" idx="3"/>
          </p:cNvCxnSpPr>
          <p:nvPr/>
        </p:nvCxnSpPr>
        <p:spPr>
          <a:xfrm rot="5400000">
            <a:off x="6281845" y="2799817"/>
            <a:ext cx="1290807" cy="25270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66EE91E-D48F-C3B8-9E16-EEA3B7EAF4D2}"/>
              </a:ext>
            </a:extLst>
          </p:cNvPr>
          <p:cNvSpPr txBox="1"/>
          <p:nvPr/>
        </p:nvSpPr>
        <p:spPr>
          <a:xfrm>
            <a:off x="7888980" y="3402082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B79DD6-A04A-0A88-9FE2-35EC785AAE69}"/>
              </a:ext>
            </a:extLst>
          </p:cNvPr>
          <p:cNvCxnSpPr>
            <a:cxnSpLocks/>
            <a:stCxn id="49" idx="1"/>
            <a:endCxn id="52" idx="3"/>
          </p:cNvCxnSpPr>
          <p:nvPr/>
        </p:nvCxnSpPr>
        <p:spPr>
          <a:xfrm flipH="1">
            <a:off x="2376448" y="3730613"/>
            <a:ext cx="1497262" cy="116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9A8A60-574F-B56A-06B6-B229EFBAD1FA}"/>
              </a:ext>
            </a:extLst>
          </p:cNvPr>
          <p:cNvSpPr txBox="1"/>
          <p:nvPr/>
        </p:nvSpPr>
        <p:spPr>
          <a:xfrm>
            <a:off x="2719929" y="3303178"/>
            <a:ext cx="95330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err="1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endParaRPr lang="en-US" altLang="ko-KR" sz="90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Matching </a:t>
            </a:r>
            <a:r>
              <a:rPr lang="en-US" altLang="ko-KR" sz="90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br>
              <a:rPr lang="en-US" altLang="ko-KR" sz="90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trike="sngStrike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GPS</a:t>
            </a:r>
            <a:r>
              <a:rPr lang="ko-KR" altLang="en-US" sz="900" strike="sngStrike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송신 </a:t>
            </a:r>
            <a:r>
              <a:rPr lang="en-US" altLang="ko-KR" sz="900" strike="sngStrike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NOK</a:t>
            </a:r>
            <a:endParaRPr lang="ko-KR" altLang="en-US" sz="900" strike="sngStrike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D503CF7-14BE-8FD7-EAB4-35DF12586322}"/>
              </a:ext>
            </a:extLst>
          </p:cNvPr>
          <p:cNvCxnSpPr>
            <a:cxnSpLocks/>
            <a:stCxn id="44" idx="2"/>
            <a:endCxn id="60" idx="0"/>
          </p:cNvCxnSpPr>
          <p:nvPr/>
        </p:nvCxnSpPr>
        <p:spPr>
          <a:xfrm flipH="1">
            <a:off x="1476448" y="2311877"/>
            <a:ext cx="212" cy="152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E38D1C0-3CDE-91AC-90AC-4D0D7C30C15D}"/>
              </a:ext>
            </a:extLst>
          </p:cNvPr>
          <p:cNvSpPr txBox="1"/>
          <p:nvPr/>
        </p:nvSpPr>
        <p:spPr>
          <a:xfrm>
            <a:off x="7295820" y="5034768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생산 담당자 통보 및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오류 점검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조치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8A7738-5A59-4444-C139-B7D7448386B5}"/>
              </a:ext>
            </a:extLst>
          </p:cNvPr>
          <p:cNvCxnSpPr>
            <a:cxnSpLocks/>
            <a:stCxn id="16" idx="1"/>
            <a:endCxn id="49" idx="3"/>
          </p:cNvCxnSpPr>
          <p:nvPr/>
        </p:nvCxnSpPr>
        <p:spPr>
          <a:xfrm flipH="1">
            <a:off x="5673710" y="3206314"/>
            <a:ext cx="1502244" cy="52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967672-AFCA-2FE9-FD05-2AA3C25A2DE0}"/>
              </a:ext>
            </a:extLst>
          </p:cNvPr>
          <p:cNvSpPr txBox="1"/>
          <p:nvPr/>
        </p:nvSpPr>
        <p:spPr>
          <a:xfrm>
            <a:off x="3873710" y="3545947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, Terminal ID</a:t>
            </a:r>
          </a:p>
          <a:p>
            <a:pPr algn="ctr"/>
            <a:r>
              <a:rPr lang="ko-KR" altLang="en-US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매핑정보저장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1DCB80-75BD-3336-0AB7-3126D9F17E6F}"/>
              </a:ext>
            </a:extLst>
          </p:cNvPr>
          <p:cNvSpPr txBox="1"/>
          <p:nvPr/>
        </p:nvSpPr>
        <p:spPr>
          <a:xfrm>
            <a:off x="576448" y="3315830"/>
            <a:ext cx="1800000" cy="106182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장착 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 ID</a:t>
            </a:r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 관리</a:t>
            </a:r>
            <a:endParaRPr lang="en-US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b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추후 미동의 </a:t>
            </a:r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호출 </a:t>
            </a:r>
            <a:r>
              <a:rPr lang="ko-KR" altLang="en-US" sz="900" b="1" i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안함</a:t>
            </a:r>
            <a:br>
              <a:rPr lang="en-US" altLang="ko-KR" sz="900" b="1" i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 b="1" i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GPS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송신 개시</a:t>
            </a:r>
            <a:endParaRPr lang="en-US" altLang="ko-KR" sz="900" i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</a:t>
            </a:r>
            <a:r>
              <a:rPr lang="ko-KR" altLang="en-US" sz="9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9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discard</a:t>
            </a:r>
            <a:br>
              <a:rPr lang="en-US" altLang="ko-KR" sz="9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i="1" u="sng" strike="dblStrike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전송 안함</a:t>
            </a:r>
            <a:r>
              <a:rPr lang="en-US" altLang="ko-KR" sz="900" i="1" strike="dblStrike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i="1" strike="dblStrike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E1F7E3-6E9D-A76B-4F49-225F43EFE0E1}"/>
              </a:ext>
            </a:extLst>
          </p:cNvPr>
          <p:cNvSpPr txBox="1"/>
          <p:nvPr/>
        </p:nvSpPr>
        <p:spPr>
          <a:xfrm>
            <a:off x="3863747" y="4539445"/>
            <a:ext cx="1800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00" i="1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i="1">
                <a:latin typeface="맑은 고딕" panose="020B0503020000020004" pitchFamily="50" charset="-127"/>
                <a:ea typeface="맑은 고딕" panose="020B0503020000020004" pitchFamily="50" charset="-127"/>
              </a:rPr>
              <a:t>개발자 및 </a:t>
            </a:r>
            <a:r>
              <a:rPr lang="en-US" altLang="ko-KR" sz="700" i="1">
                <a:latin typeface="맑은 고딕" panose="020B0503020000020004" pitchFamily="50" charset="-127"/>
                <a:ea typeface="맑은 고딕" panose="020B0503020000020004" pitchFamily="50" charset="-127"/>
              </a:rPr>
              <a:t>Agent </a:t>
            </a:r>
            <a:r>
              <a:rPr lang="ko-KR" altLang="en-US" sz="700" i="1">
                <a:latin typeface="맑은 고딕" panose="020B0503020000020004" pitchFamily="50" charset="-127"/>
                <a:ea typeface="맑은 고딕" panose="020B0503020000020004" pitchFamily="50" charset="-127"/>
              </a:rPr>
              <a:t>의견 수렴</a:t>
            </a:r>
            <a:r>
              <a:rPr lang="en-US" altLang="ko-KR" sz="700" i="1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i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F1CF5-2DE9-9B96-40CE-E86632CCC3A7}"/>
              </a:ext>
            </a:extLst>
          </p:cNvPr>
          <p:cNvSpPr txBox="1"/>
          <p:nvPr/>
        </p:nvSpPr>
        <p:spPr>
          <a:xfrm>
            <a:off x="5785875" y="4469874"/>
            <a:ext cx="15048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N/A return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FD64570-F6C3-B685-BEEA-0E37011380BA}"/>
              </a:ext>
            </a:extLst>
          </p:cNvPr>
          <p:cNvCxnSpPr>
            <a:cxnSpLocks/>
            <a:stCxn id="68" idx="1"/>
            <a:endCxn id="74" idx="3"/>
          </p:cNvCxnSpPr>
          <p:nvPr/>
        </p:nvCxnSpPr>
        <p:spPr>
          <a:xfrm flipH="1">
            <a:off x="2376448" y="4708722"/>
            <a:ext cx="1487299" cy="1179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3B7C908-024C-D08A-8F63-CBE2CF1FB159}"/>
              </a:ext>
            </a:extLst>
          </p:cNvPr>
          <p:cNvSpPr txBox="1"/>
          <p:nvPr/>
        </p:nvSpPr>
        <p:spPr>
          <a:xfrm>
            <a:off x="2679520" y="5057548"/>
            <a:ext cx="13895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err="1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endParaRPr lang="en-US" altLang="ko-KR" sz="90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Matching </a:t>
            </a:r>
            <a:r>
              <a:rPr lang="en-US" altLang="ko-KR" sz="90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NOK</a:t>
            </a:r>
            <a:br>
              <a:rPr lang="en-US" altLang="ko-KR" sz="90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trike="dblStrike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GPS</a:t>
            </a:r>
            <a:r>
              <a:rPr lang="ko-KR" altLang="en-US" sz="900" strike="dblStrike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송신 </a:t>
            </a:r>
            <a:r>
              <a:rPr lang="en-US" altLang="ko-KR" sz="900" strike="dblStrike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NOK</a:t>
            </a:r>
            <a:endParaRPr lang="ko-KR" altLang="en-US" sz="900" strike="dblStrike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8F7492-6B60-F930-8943-8691F2252B43}"/>
              </a:ext>
            </a:extLst>
          </p:cNvPr>
          <p:cNvSpPr txBox="1"/>
          <p:nvPr/>
        </p:nvSpPr>
        <p:spPr>
          <a:xfrm>
            <a:off x="576448" y="5565379"/>
            <a:ext cx="1800000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납품 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 List</a:t>
            </a:r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에 복원</a:t>
            </a:r>
            <a:b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이 데이터</a:t>
            </a:r>
            <a:b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재 생성 시 미동의 </a:t>
            </a:r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재호출</a:t>
            </a:r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95D6674D-375E-5A7D-ACE9-FFE63BBA77FA}"/>
              </a:ext>
            </a:extLst>
          </p:cNvPr>
          <p:cNvCxnSpPr>
            <a:cxnSpLocks/>
            <a:stCxn id="74" idx="1"/>
            <a:endCxn id="60" idx="1"/>
          </p:cNvCxnSpPr>
          <p:nvPr/>
        </p:nvCxnSpPr>
        <p:spPr>
          <a:xfrm rot="10800000">
            <a:off x="576448" y="2649159"/>
            <a:ext cx="12700" cy="323938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CCCCB7D-DFA3-465A-EECF-E18F87BE3E93}"/>
              </a:ext>
            </a:extLst>
          </p:cNvPr>
          <p:cNvSpPr txBox="1"/>
          <p:nvPr/>
        </p:nvSpPr>
        <p:spPr>
          <a:xfrm>
            <a:off x="7296913" y="5565612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추적성부품 수정</a:t>
            </a:r>
          </a:p>
        </p:txBody>
      </p:sp>
      <p:sp>
        <p:nvSpPr>
          <p:cNvPr id="35" name="Text Box 64">
            <a:extLst>
              <a:ext uri="{FF2B5EF4-FFF2-40B4-BE49-F238E27FC236}">
                <a16:creationId xmlns:a16="http://schemas.microsoft.com/office/drawing/2014/main" id="{69F9B600-24A8-0D5E-6D41-4AF8AAB9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3218" y="876300"/>
            <a:ext cx="2430307" cy="5579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미동의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동의 프로세스에서</a:t>
            </a:r>
            <a:b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차량 매핑 프로세스로 전환 제안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PKMT+Terminal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S/N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구조의 임시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체계 폐지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PKMT+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S/N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Equipment ID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를 쓰되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고객 동의 전까지는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GPS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안함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– Agent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에서 발송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 Cloud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discard</a:t>
            </a: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strike="dblStrike"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en-US" altLang="ko-KR" sz="1000" strike="dblStrike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br>
              <a:rPr lang="en-US" altLang="ko-KR" sz="1000" strike="dblStrike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strike="dblStrike">
                <a:latin typeface="맑은 고딕" panose="020B0503020000020004" pitchFamily="50" charset="-127"/>
                <a:ea typeface="맑은 고딕" panose="020B0503020000020004" pitchFamily="50" charset="-127"/>
              </a:rPr>
              <a:t>– Agent</a:t>
            </a:r>
            <a:r>
              <a:rPr lang="ko-KR" altLang="en-US" sz="1000" strike="dblStrike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000" strike="dblStrike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미발송</a:t>
            </a:r>
            <a:endParaRPr lang="en-US" altLang="ko-KR" sz="1000" strike="dblStrike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매핑정보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확보 후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딜러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고객정보 확인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※SA</a:t>
            </a:r>
            <a:r>
              <a:rPr lang="ko-KR" altLang="en-US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협의 사항</a:t>
            </a:r>
            <a:endParaRPr lang="en-US" altLang="ko-KR" sz="10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동의 전에도 차량</a:t>
            </a:r>
            <a:r>
              <a:rPr lang="en-US" altLang="ko-KR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</a:t>
            </a:r>
            <a:br>
              <a:rPr lang="en-US" altLang="ko-KR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매핑 정보를 </a:t>
            </a:r>
            <a:r>
              <a:rPr lang="en-US" altLang="ko-KR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MH MIQ</a:t>
            </a:r>
            <a:r>
              <a:rPr lang="ko-KR" altLang="en-US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endParaRPr lang="en-US" altLang="ko-KR" sz="10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위치정보는 </a:t>
            </a:r>
            <a:r>
              <a:rPr lang="en-US" altLang="ko-KR" sz="1000" b="1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Disacard</a:t>
            </a:r>
            <a:endParaRPr lang="en-US" altLang="ko-KR" sz="10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A8D44A1-AD40-B8FA-71E4-E944111CD0F3}"/>
              </a:ext>
            </a:extLst>
          </p:cNvPr>
          <p:cNvSpPr/>
          <p:nvPr/>
        </p:nvSpPr>
        <p:spPr>
          <a:xfrm>
            <a:off x="1350090" y="1531938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2D018E-6EFD-CBD6-2BEC-DE3A7B9E9B73}"/>
              </a:ext>
            </a:extLst>
          </p:cNvPr>
          <p:cNvSpPr txBox="1"/>
          <p:nvPr/>
        </p:nvSpPr>
        <p:spPr>
          <a:xfrm>
            <a:off x="576660" y="1942545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Activated</a:t>
            </a:r>
            <a:b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수신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FFA4D59-647F-FA63-E146-22365C9B4799}"/>
              </a:ext>
            </a:extLst>
          </p:cNvPr>
          <p:cNvCxnSpPr>
            <a:cxnSpLocks/>
            <a:stCxn id="38" idx="4"/>
            <a:endCxn id="44" idx="0"/>
          </p:cNvCxnSpPr>
          <p:nvPr/>
        </p:nvCxnSpPr>
        <p:spPr>
          <a:xfrm>
            <a:off x="1476090" y="1783938"/>
            <a:ext cx="570" cy="15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49223DC-DFDA-31F2-E0F3-4BE06C487B8E}"/>
              </a:ext>
            </a:extLst>
          </p:cNvPr>
          <p:cNvSpPr txBox="1"/>
          <p:nvPr/>
        </p:nvSpPr>
        <p:spPr>
          <a:xfrm>
            <a:off x="576448" y="2464492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미동의 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(API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명칭은 추후 변경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0940069-4E58-0AA7-1BAE-BE18295FD900}"/>
              </a:ext>
            </a:extLst>
          </p:cNvPr>
          <p:cNvSpPr txBox="1"/>
          <p:nvPr/>
        </p:nvSpPr>
        <p:spPr>
          <a:xfrm>
            <a:off x="3863747" y="2701628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2304B-D2E0-ED63-0E51-1A824FD62AF1}"/>
              </a:ext>
            </a:extLst>
          </p:cNvPr>
          <p:cNvSpPr txBox="1"/>
          <p:nvPr/>
        </p:nvSpPr>
        <p:spPr>
          <a:xfrm>
            <a:off x="5939823" y="2738243"/>
            <a:ext cx="987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F7DC26C-AC09-77BA-FD2D-9E8907F86D4C}"/>
              </a:ext>
            </a:extLst>
          </p:cNvPr>
          <p:cNvSpPr/>
          <p:nvPr/>
        </p:nvSpPr>
        <p:spPr>
          <a:xfrm>
            <a:off x="1355679" y="4535223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End</a:t>
            </a:r>
            <a:endParaRPr lang="ko-KR" altLang="en-US" sz="7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C7EAC0B-E24A-46F5-637C-6EF906A036EF}"/>
              </a:ext>
            </a:extLst>
          </p:cNvPr>
          <p:cNvCxnSpPr>
            <a:cxnSpLocks/>
            <a:stCxn id="52" idx="2"/>
            <a:endCxn id="108" idx="0"/>
          </p:cNvCxnSpPr>
          <p:nvPr/>
        </p:nvCxnSpPr>
        <p:spPr>
          <a:xfrm>
            <a:off x="1476448" y="4377659"/>
            <a:ext cx="5231" cy="157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27A15F0-49D5-FCA0-1E31-5A8A857478F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8190749" y="3417915"/>
            <a:ext cx="5071" cy="1616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5A9F6DAE-4F51-55F4-99C2-FEF11E45C2A7}"/>
              </a:ext>
            </a:extLst>
          </p:cNvPr>
          <p:cNvCxnSpPr>
            <a:cxnSpLocks/>
            <a:stCxn id="39" idx="2"/>
            <a:endCxn id="79" idx="0"/>
          </p:cNvCxnSpPr>
          <p:nvPr/>
        </p:nvCxnSpPr>
        <p:spPr>
          <a:xfrm>
            <a:off x="8195820" y="5404100"/>
            <a:ext cx="1093" cy="161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2BCF4C45-E741-1EB9-5953-6857BF2CDE3F}"/>
              </a:ext>
            </a:extLst>
          </p:cNvPr>
          <p:cNvSpPr/>
          <p:nvPr/>
        </p:nvSpPr>
        <p:spPr>
          <a:xfrm>
            <a:off x="8074917" y="5964731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End</a:t>
            </a:r>
            <a:endParaRPr lang="ko-KR" altLang="en-US" sz="7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22A83551-1E66-BED8-326A-A4B9FAE20EF2}"/>
              </a:ext>
            </a:extLst>
          </p:cNvPr>
          <p:cNvCxnSpPr>
            <a:cxnSpLocks/>
            <a:stCxn id="79" idx="2"/>
            <a:endCxn id="131" idx="0"/>
          </p:cNvCxnSpPr>
          <p:nvPr/>
        </p:nvCxnSpPr>
        <p:spPr>
          <a:xfrm>
            <a:off x="8196913" y="5796444"/>
            <a:ext cx="4004" cy="16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F004A0FA-D32C-07B4-1099-0DD5CF20BE11}"/>
              </a:ext>
            </a:extLst>
          </p:cNvPr>
          <p:cNvSpPr/>
          <p:nvPr/>
        </p:nvSpPr>
        <p:spPr>
          <a:xfrm>
            <a:off x="4648391" y="4055140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BEC0448-2BFF-391B-9713-0C3AC4FF26E8}"/>
              </a:ext>
            </a:extLst>
          </p:cNvPr>
          <p:cNvCxnSpPr>
            <a:cxnSpLocks/>
            <a:stCxn id="49" idx="2"/>
            <a:endCxn id="5" idx="0"/>
          </p:cNvCxnSpPr>
          <p:nvPr/>
        </p:nvCxnSpPr>
        <p:spPr>
          <a:xfrm>
            <a:off x="4773710" y="3915279"/>
            <a:ext cx="681" cy="139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41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60E85249-3136-6B14-39A4-B3AD9DA4A554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dblStrike" kern="1200" cap="none" spc="0" normalizeH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[TO-BE] </a:t>
            </a:r>
            <a:r>
              <a:rPr lang="ko-KR" altLang="en-US">
                <a:latin typeface="Noto Sans KR"/>
                <a:ea typeface="Noto Sans KR"/>
              </a:rPr>
              <a:t>①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차량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-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단말기 매핑 프로세스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(aka.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 미동의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/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동의 처리 프로세스</a:t>
            </a:r>
            <a:r>
              <a:rPr lang="en-US" altLang="ko-KR">
                <a:latin typeface="Noto Sans KR"/>
                <a:ea typeface="Noto Sans KR"/>
              </a:rPr>
              <a:t>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F8CE6F-801F-0A36-C01D-890E93CC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65927"/>
              </p:ext>
            </p:extLst>
          </p:nvPr>
        </p:nvGraphicFramePr>
        <p:xfrm>
          <a:off x="285702" y="876300"/>
          <a:ext cx="9074797" cy="557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723">
                  <a:extLst>
                    <a:ext uri="{9D8B030D-6E8A-4147-A177-3AD203B41FA5}">
                      <a16:colId xmlns:a16="http://schemas.microsoft.com/office/drawing/2014/main" val="1748858085"/>
                    </a:ext>
                  </a:extLst>
                </a:gridCol>
                <a:gridCol w="986135">
                  <a:extLst>
                    <a:ext uri="{9D8B030D-6E8A-4147-A177-3AD203B41FA5}">
                      <a16:colId xmlns:a16="http://schemas.microsoft.com/office/drawing/2014/main" val="231829541"/>
                    </a:ext>
                  </a:extLst>
                </a:gridCol>
                <a:gridCol w="2319040">
                  <a:extLst>
                    <a:ext uri="{9D8B030D-6E8A-4147-A177-3AD203B41FA5}">
                      <a16:colId xmlns:a16="http://schemas.microsoft.com/office/drawing/2014/main" val="376506699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3396777156"/>
                    </a:ext>
                  </a:extLst>
                </a:gridCol>
                <a:gridCol w="2359624">
                  <a:extLst>
                    <a:ext uri="{9D8B030D-6E8A-4147-A177-3AD203B41FA5}">
                      <a16:colId xmlns:a16="http://schemas.microsoft.com/office/drawing/2014/main" val="10936829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Agent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Cloud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SAP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13398"/>
                  </a:ext>
                </a:extLst>
              </a:tr>
              <a:tr h="52647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0379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5A722E-707C-B507-CE01-527AD22E6150}"/>
              </a:ext>
            </a:extLst>
          </p:cNvPr>
          <p:cNvSpPr txBox="1"/>
          <p:nvPr/>
        </p:nvSpPr>
        <p:spPr>
          <a:xfrm>
            <a:off x="2652339" y="2146219"/>
            <a:ext cx="987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49357E9-39F9-17B7-D4C1-A074F3F6F98E}"/>
              </a:ext>
            </a:extLst>
          </p:cNvPr>
          <p:cNvCxnSpPr>
            <a:cxnSpLocks/>
            <a:stCxn id="60" idx="3"/>
            <a:endCxn id="65" idx="1"/>
          </p:cNvCxnSpPr>
          <p:nvPr/>
        </p:nvCxnSpPr>
        <p:spPr>
          <a:xfrm>
            <a:off x="2376448" y="2294158"/>
            <a:ext cx="1487299" cy="65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C66A91-170B-AEF5-933C-820874DE4E50}"/>
              </a:ext>
            </a:extLst>
          </p:cNvPr>
          <p:cNvSpPr txBox="1"/>
          <p:nvPr/>
        </p:nvSpPr>
        <p:spPr>
          <a:xfrm>
            <a:off x="3863747" y="2644097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미동의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EAI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A7977C-E297-1EC0-A175-8312B18DDC96}"/>
              </a:ext>
            </a:extLst>
          </p:cNvPr>
          <p:cNvCxnSpPr>
            <a:cxnSpLocks/>
            <a:stCxn id="65" idx="2"/>
            <a:endCxn id="9" idx="0"/>
          </p:cNvCxnSpPr>
          <p:nvPr/>
        </p:nvCxnSpPr>
        <p:spPr>
          <a:xfrm>
            <a:off x="4763747" y="2475260"/>
            <a:ext cx="0" cy="168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AD5C09-E668-7D9D-3E72-316B7A6AC427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5663747" y="2380402"/>
            <a:ext cx="1635210" cy="379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60ED25-88DE-53F0-ADFF-AF3B83C3BDFD}"/>
              </a:ext>
            </a:extLst>
          </p:cNvPr>
          <p:cNvSpPr txBox="1"/>
          <p:nvPr/>
        </p:nvSpPr>
        <p:spPr>
          <a:xfrm>
            <a:off x="7298957" y="2264986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추적성부품 조회</a:t>
            </a:r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9F38FC6C-F5C2-2A2F-C71A-72E94DE58CDE}"/>
              </a:ext>
            </a:extLst>
          </p:cNvPr>
          <p:cNvSpPr/>
          <p:nvPr/>
        </p:nvSpPr>
        <p:spPr>
          <a:xfrm>
            <a:off x="7309304" y="2638477"/>
            <a:ext cx="1790284" cy="42320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9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有</a:t>
            </a:r>
            <a:r>
              <a:rPr lang="en-US" altLang="ko-KR" sz="9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9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15F24E-96DD-DC7B-FC1E-B4F5FC48EA9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8198957" y="2495818"/>
            <a:ext cx="5489" cy="142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828F6-5B39-A856-03DC-C8F14C337669}"/>
              </a:ext>
            </a:extLst>
          </p:cNvPr>
          <p:cNvSpPr txBox="1"/>
          <p:nvPr/>
        </p:nvSpPr>
        <p:spPr>
          <a:xfrm>
            <a:off x="5595041" y="2909837"/>
            <a:ext cx="1799999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PKMT code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37D4A-AA2A-7EDD-09A5-99610171DD71}"/>
              </a:ext>
            </a:extLst>
          </p:cNvPr>
          <p:cNvSpPr txBox="1"/>
          <p:nvPr/>
        </p:nvSpPr>
        <p:spPr>
          <a:xfrm>
            <a:off x="7080059" y="2649874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8C3A184-279F-BD2E-A00D-238E49182EA6}"/>
              </a:ext>
            </a:extLst>
          </p:cNvPr>
          <p:cNvCxnSpPr>
            <a:cxnSpLocks/>
            <a:stCxn id="16" idx="2"/>
            <a:endCxn id="29" idx="3"/>
          </p:cNvCxnSpPr>
          <p:nvPr/>
        </p:nvCxnSpPr>
        <p:spPr>
          <a:xfrm rot="5400000">
            <a:off x="6102283" y="2639557"/>
            <a:ext cx="1680041" cy="252428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66EE91E-D48F-C3B8-9E16-EEA3B7EAF4D2}"/>
              </a:ext>
            </a:extLst>
          </p:cNvPr>
          <p:cNvSpPr txBox="1"/>
          <p:nvPr/>
        </p:nvSpPr>
        <p:spPr>
          <a:xfrm>
            <a:off x="8213411" y="3045819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B79DD6-A04A-0A88-9FE2-35EC785AAE69}"/>
              </a:ext>
            </a:extLst>
          </p:cNvPr>
          <p:cNvCxnSpPr>
            <a:cxnSpLocks/>
            <a:stCxn id="49" idx="1"/>
            <a:endCxn id="52" idx="3"/>
          </p:cNvCxnSpPr>
          <p:nvPr/>
        </p:nvCxnSpPr>
        <p:spPr>
          <a:xfrm flipH="1" flipV="1">
            <a:off x="2376448" y="3831966"/>
            <a:ext cx="1508692" cy="151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9A8A60-574F-B56A-06B6-B229EFBAD1FA}"/>
              </a:ext>
            </a:extLst>
          </p:cNvPr>
          <p:cNvSpPr txBox="1"/>
          <p:nvPr/>
        </p:nvSpPr>
        <p:spPr>
          <a:xfrm>
            <a:off x="2674583" y="3602651"/>
            <a:ext cx="9533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endParaRPr lang="en-US" altLang="ko-KR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D503CF7-14BE-8FD7-EAB4-35DF12586322}"/>
              </a:ext>
            </a:extLst>
          </p:cNvPr>
          <p:cNvCxnSpPr>
            <a:cxnSpLocks/>
            <a:stCxn id="44" idx="2"/>
            <a:endCxn id="60" idx="0"/>
          </p:cNvCxnSpPr>
          <p:nvPr/>
        </p:nvCxnSpPr>
        <p:spPr>
          <a:xfrm flipH="1">
            <a:off x="1476448" y="2064227"/>
            <a:ext cx="212" cy="114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E38D1C0-3CDE-91AC-90AC-4D0D7C30C15D}"/>
              </a:ext>
            </a:extLst>
          </p:cNvPr>
          <p:cNvSpPr txBox="1"/>
          <p:nvPr/>
        </p:nvSpPr>
        <p:spPr>
          <a:xfrm>
            <a:off x="7307250" y="5137638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생산 담당자 통보 및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오류 </a:t>
            </a:r>
            <a:r>
              <a:rPr lang="ko-KR" altLang="en-US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점정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조치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8A7738-5A59-4444-C139-B7D7448386B5}"/>
              </a:ext>
            </a:extLst>
          </p:cNvPr>
          <p:cNvCxnSpPr>
            <a:cxnSpLocks/>
            <a:stCxn id="16" idx="1"/>
            <a:endCxn id="12" idx="3"/>
          </p:cNvCxnSpPr>
          <p:nvPr/>
        </p:nvCxnSpPr>
        <p:spPr>
          <a:xfrm flipH="1">
            <a:off x="5680159" y="2850079"/>
            <a:ext cx="1629145" cy="439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967672-AFCA-2FE9-FD05-2AA3C25A2DE0}"/>
              </a:ext>
            </a:extLst>
          </p:cNvPr>
          <p:cNvSpPr txBox="1"/>
          <p:nvPr/>
        </p:nvSpPr>
        <p:spPr>
          <a:xfrm>
            <a:off x="3885140" y="3648817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9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9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매핑</a:t>
            </a:r>
            <a:endParaRPr lang="en-US" altLang="ko-KR" sz="9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정보저장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1DCB80-75BD-3336-0AB7-3126D9F17E6F}"/>
              </a:ext>
            </a:extLst>
          </p:cNvPr>
          <p:cNvSpPr txBox="1"/>
          <p:nvPr/>
        </p:nvSpPr>
        <p:spPr>
          <a:xfrm>
            <a:off x="576448" y="3647300"/>
            <a:ext cx="180000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장착 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 ID</a:t>
            </a:r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 관리</a:t>
            </a:r>
            <a:endParaRPr lang="en-US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추후 미동의 </a:t>
            </a:r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호출 </a:t>
            </a:r>
            <a:r>
              <a:rPr lang="ko-KR" altLang="en-US" sz="900" b="1" i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안함</a:t>
            </a:r>
            <a:endParaRPr lang="en-US" altLang="ko-KR" sz="900" b="1" i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E1F7E3-6E9D-A76B-4F49-225F43EFE0E1}"/>
              </a:ext>
            </a:extLst>
          </p:cNvPr>
          <p:cNvSpPr txBox="1"/>
          <p:nvPr/>
        </p:nvSpPr>
        <p:spPr>
          <a:xfrm>
            <a:off x="3888235" y="5669917"/>
            <a:ext cx="1800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운영자 </a:t>
            </a:r>
            <a:r>
              <a:rPr lang="ko-KR" altLang="en-US" sz="90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주간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수작업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미동의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EAI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  <a:endParaRPr lang="ko-KR" altLang="en-US" sz="900" i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F1CF5-2DE9-9B96-40CE-E86632CCC3A7}"/>
              </a:ext>
            </a:extLst>
          </p:cNvPr>
          <p:cNvSpPr txBox="1"/>
          <p:nvPr/>
        </p:nvSpPr>
        <p:spPr>
          <a:xfrm>
            <a:off x="5787826" y="4573010"/>
            <a:ext cx="150487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“Matching info. not exist”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CCB7D-DFA3-465A-EECF-E18F87BE3E93}"/>
              </a:ext>
            </a:extLst>
          </p:cNvPr>
          <p:cNvSpPr txBox="1"/>
          <p:nvPr/>
        </p:nvSpPr>
        <p:spPr>
          <a:xfrm>
            <a:off x="7308343" y="5668482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추적성부품 수정 통보 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(e-mail)</a:t>
            </a:r>
          </a:p>
          <a:p>
            <a:pPr algn="ctr"/>
            <a:r>
              <a:rPr lang="en-US" altLang="ko-KR" sz="9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 whom?</a:t>
            </a:r>
            <a:endParaRPr lang="ko-KR" altLang="en-US" sz="900" b="1" i="1" u="sng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 Box 64">
            <a:extLst>
              <a:ext uri="{FF2B5EF4-FFF2-40B4-BE49-F238E27FC236}">
                <a16:creationId xmlns:a16="http://schemas.microsoft.com/office/drawing/2014/main" id="{69F9B600-24A8-0D5E-6D41-4AF8AAB9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3218" y="876300"/>
            <a:ext cx="2430307" cy="5579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미동의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차량 생산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출하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고객인도 과정 중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고객이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MH MIQ Web/App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계정을 생성하는 과정에서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명시적으로 개인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정보사용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동의를 하기 전 단계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무한루프를 </a:t>
            </a:r>
            <a:r>
              <a:rPr lang="ko-KR" altLang="en-US" sz="100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막고자하니</a:t>
            </a:r>
            <a: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추적성부품정보 보정 후</a:t>
            </a:r>
            <a:b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e-mail comm. </a:t>
            </a: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발생함</a:t>
            </a:r>
            <a:endParaRPr lang="en-US" altLang="ko-KR" sz="10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누가</a:t>
            </a:r>
            <a: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수정결과를 통보할 건지</a:t>
            </a:r>
            <a:b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정의되어야 함</a:t>
            </a:r>
            <a:endParaRPr lang="en-US" altLang="ko-KR" sz="10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r>
              <a:rPr lang="en-US" altLang="ko-KR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프로세스는 자체로 종료되며</a:t>
            </a:r>
            <a:r>
              <a:rPr lang="en-US" altLang="ko-KR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동의 전까지는</a:t>
            </a:r>
            <a:br>
              <a:rPr lang="en-US" altLang="ko-KR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딜러 매핑을 진행하지 않음</a:t>
            </a:r>
            <a:endParaRPr lang="en-US" altLang="ko-KR" sz="10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A8D44A1-AD40-B8FA-71E4-E944111CD0F3}"/>
              </a:ext>
            </a:extLst>
          </p:cNvPr>
          <p:cNvSpPr/>
          <p:nvPr/>
        </p:nvSpPr>
        <p:spPr>
          <a:xfrm>
            <a:off x="1350090" y="1284288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2D018E-6EFD-CBD6-2BEC-DE3A7B9E9B73}"/>
              </a:ext>
            </a:extLst>
          </p:cNvPr>
          <p:cNvSpPr txBox="1"/>
          <p:nvPr/>
        </p:nvSpPr>
        <p:spPr>
          <a:xfrm>
            <a:off x="576660" y="1694895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Activated</a:t>
            </a:r>
            <a:b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수신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FFA4D59-647F-FA63-E146-22365C9B4799}"/>
              </a:ext>
            </a:extLst>
          </p:cNvPr>
          <p:cNvCxnSpPr>
            <a:cxnSpLocks/>
            <a:stCxn id="38" idx="4"/>
            <a:endCxn id="44" idx="0"/>
          </p:cNvCxnSpPr>
          <p:nvPr/>
        </p:nvCxnSpPr>
        <p:spPr>
          <a:xfrm>
            <a:off x="1476090" y="1536288"/>
            <a:ext cx="570" cy="15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49223DC-DFDA-31F2-E0F3-4BE06C487B8E}"/>
              </a:ext>
            </a:extLst>
          </p:cNvPr>
          <p:cNvSpPr txBox="1"/>
          <p:nvPr/>
        </p:nvSpPr>
        <p:spPr>
          <a:xfrm>
            <a:off x="576448" y="2178742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미동의 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0940069-4E58-0AA7-1BAE-BE18295FD900}"/>
              </a:ext>
            </a:extLst>
          </p:cNvPr>
          <p:cNvSpPr txBox="1"/>
          <p:nvPr/>
        </p:nvSpPr>
        <p:spPr>
          <a:xfrm>
            <a:off x="3863747" y="2244428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2304B-D2E0-ED63-0E51-1A824FD62AF1}"/>
              </a:ext>
            </a:extLst>
          </p:cNvPr>
          <p:cNvSpPr txBox="1"/>
          <p:nvPr/>
        </p:nvSpPr>
        <p:spPr>
          <a:xfrm>
            <a:off x="6025358" y="2359844"/>
            <a:ext cx="987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Terminal_ID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F7DC26C-AC09-77BA-FD2D-9E8907F86D4C}"/>
              </a:ext>
            </a:extLst>
          </p:cNvPr>
          <p:cNvSpPr/>
          <p:nvPr/>
        </p:nvSpPr>
        <p:spPr>
          <a:xfrm>
            <a:off x="1355679" y="4180893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End</a:t>
            </a:r>
            <a:endParaRPr lang="ko-KR" altLang="en-US" sz="7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C7EAC0B-E24A-46F5-637C-6EF906A036EF}"/>
              </a:ext>
            </a:extLst>
          </p:cNvPr>
          <p:cNvCxnSpPr>
            <a:cxnSpLocks/>
            <a:stCxn id="52" idx="2"/>
            <a:endCxn id="108" idx="0"/>
          </p:cNvCxnSpPr>
          <p:nvPr/>
        </p:nvCxnSpPr>
        <p:spPr>
          <a:xfrm>
            <a:off x="1476448" y="4016632"/>
            <a:ext cx="5231" cy="164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27A15F0-49D5-FCA0-1E31-5A8A857478F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8204446" y="3061680"/>
            <a:ext cx="2804" cy="2075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5A9F6DAE-4F51-55F4-99C2-FEF11E45C2A7}"/>
              </a:ext>
            </a:extLst>
          </p:cNvPr>
          <p:cNvCxnSpPr>
            <a:cxnSpLocks/>
            <a:stCxn id="39" idx="2"/>
            <a:endCxn id="79" idx="0"/>
          </p:cNvCxnSpPr>
          <p:nvPr/>
        </p:nvCxnSpPr>
        <p:spPr>
          <a:xfrm>
            <a:off x="8207250" y="5506970"/>
            <a:ext cx="1093" cy="161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2BCF4C45-E741-1EB9-5953-6857BF2CDE3F}"/>
              </a:ext>
            </a:extLst>
          </p:cNvPr>
          <p:cNvSpPr/>
          <p:nvPr/>
        </p:nvSpPr>
        <p:spPr>
          <a:xfrm>
            <a:off x="4500235" y="5018166"/>
            <a:ext cx="576000" cy="288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Pending</a:t>
            </a:r>
            <a:endParaRPr lang="ko-KR" altLang="en-US" sz="7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22A83551-1E66-BED8-326A-A4B9FAE20EF2}"/>
              </a:ext>
            </a:extLst>
          </p:cNvPr>
          <p:cNvCxnSpPr>
            <a:cxnSpLocks/>
            <a:stCxn id="29" idx="2"/>
            <a:endCxn id="131" idx="0"/>
          </p:cNvCxnSpPr>
          <p:nvPr/>
        </p:nvCxnSpPr>
        <p:spPr>
          <a:xfrm>
            <a:off x="4780159" y="4857137"/>
            <a:ext cx="8076" cy="16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F004A0FA-D32C-07B4-1099-0DD5CF20BE11}"/>
              </a:ext>
            </a:extLst>
          </p:cNvPr>
          <p:cNvSpPr/>
          <p:nvPr/>
        </p:nvSpPr>
        <p:spPr>
          <a:xfrm>
            <a:off x="4659821" y="4180870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End</a:t>
            </a:r>
            <a:endParaRPr lang="ko-KR" altLang="en-US" sz="7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BEC0448-2BFF-391B-9713-0C3AC4FF26E8}"/>
              </a:ext>
            </a:extLst>
          </p:cNvPr>
          <p:cNvCxnSpPr>
            <a:cxnSpLocks/>
            <a:stCxn id="49" idx="2"/>
            <a:endCxn id="5" idx="0"/>
          </p:cNvCxnSpPr>
          <p:nvPr/>
        </p:nvCxnSpPr>
        <p:spPr>
          <a:xfrm>
            <a:off x="4785140" y="4018149"/>
            <a:ext cx="681" cy="162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29BB6D-B5F6-3E00-612B-F155A852BAF1}"/>
              </a:ext>
            </a:extLst>
          </p:cNvPr>
          <p:cNvSpPr txBox="1"/>
          <p:nvPr/>
        </p:nvSpPr>
        <p:spPr>
          <a:xfrm>
            <a:off x="8362518" y="3170894"/>
            <a:ext cx="1253805" cy="180425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추적성부품 관리 오류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6E362-248C-EFBA-5383-AFA84D5EC7A8}"/>
              </a:ext>
            </a:extLst>
          </p:cNvPr>
          <p:cNvSpPr txBox="1"/>
          <p:nvPr/>
        </p:nvSpPr>
        <p:spPr>
          <a:xfrm>
            <a:off x="3880159" y="3104454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장비 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(Temporary)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호기 생성</a:t>
            </a: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9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PKMT+Terminal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 S/N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FCDC02-B84A-31E0-A34E-DE31CA700402}"/>
              </a:ext>
            </a:extLst>
          </p:cNvPr>
          <p:cNvCxnSpPr>
            <a:cxnSpLocks/>
            <a:stCxn id="12" idx="2"/>
            <a:endCxn id="49" idx="0"/>
          </p:cNvCxnSpPr>
          <p:nvPr/>
        </p:nvCxnSpPr>
        <p:spPr>
          <a:xfrm>
            <a:off x="4780159" y="3473786"/>
            <a:ext cx="4981" cy="175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E8BE26-5CD7-2C1E-85BD-9DAC240DB3E5}"/>
              </a:ext>
            </a:extLst>
          </p:cNvPr>
          <p:cNvSpPr txBox="1"/>
          <p:nvPr/>
        </p:nvSpPr>
        <p:spPr>
          <a:xfrm>
            <a:off x="3880159" y="4626305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추적성부품 정보 정정 대기</a:t>
            </a:r>
            <a:endParaRPr lang="ko-KR" altLang="en-US" sz="900" i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83006B0-05CA-724F-92B5-755928B62CD8}"/>
              </a:ext>
            </a:extLst>
          </p:cNvPr>
          <p:cNvSpPr/>
          <p:nvPr/>
        </p:nvSpPr>
        <p:spPr>
          <a:xfrm>
            <a:off x="3423949" y="2630908"/>
            <a:ext cx="252000" cy="25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0975686-F558-D56E-CED9-D722B39487A7}"/>
              </a:ext>
            </a:extLst>
          </p:cNvPr>
          <p:cNvCxnSpPr>
            <a:cxnSpLocks/>
            <a:stCxn id="48" idx="6"/>
            <a:endCxn id="9" idx="1"/>
          </p:cNvCxnSpPr>
          <p:nvPr/>
        </p:nvCxnSpPr>
        <p:spPr>
          <a:xfrm>
            <a:off x="3675949" y="2756908"/>
            <a:ext cx="187798" cy="2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893DCB69-9B43-8039-7D5F-DAE153535A10}"/>
              </a:ext>
            </a:extLst>
          </p:cNvPr>
          <p:cNvSpPr/>
          <p:nvPr/>
        </p:nvSpPr>
        <p:spPr>
          <a:xfrm>
            <a:off x="3423949" y="5727148"/>
            <a:ext cx="252000" cy="25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B189DE0-8AD4-BA3A-4808-F590827A2775}"/>
              </a:ext>
            </a:extLst>
          </p:cNvPr>
          <p:cNvCxnSpPr>
            <a:cxnSpLocks/>
            <a:stCxn id="68" idx="1"/>
            <a:endCxn id="53" idx="6"/>
          </p:cNvCxnSpPr>
          <p:nvPr/>
        </p:nvCxnSpPr>
        <p:spPr>
          <a:xfrm flipH="1" flipV="1">
            <a:off x="3675949" y="5853148"/>
            <a:ext cx="212286" cy="1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C5A0A1F-FB26-8607-2ACD-F9942D682380}"/>
              </a:ext>
            </a:extLst>
          </p:cNvPr>
          <p:cNvCxnSpPr>
            <a:cxnSpLocks/>
            <a:stCxn id="79" idx="1"/>
            <a:endCxn id="68" idx="3"/>
          </p:cNvCxnSpPr>
          <p:nvPr/>
        </p:nvCxnSpPr>
        <p:spPr>
          <a:xfrm flipH="1">
            <a:off x="5688235" y="5853148"/>
            <a:ext cx="1620108" cy="1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57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60E85249-3136-6B14-39A4-B3AD9DA4A554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[TO-BE]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ⓢ 계정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-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차량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-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서비스딜러 자동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 </a:t>
            </a:r>
            <a:r>
              <a:rPr lang="ko-KR" altLang="en-US">
                <a:latin typeface="Noto Sans KR"/>
                <a:ea typeface="Noto Sans KR"/>
              </a:rPr>
              <a:t>매핑 프로세스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F8CE6F-801F-0A36-C01D-890E93CC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620022"/>
              </p:ext>
            </p:extLst>
          </p:nvPr>
        </p:nvGraphicFramePr>
        <p:xfrm>
          <a:off x="259606" y="876300"/>
          <a:ext cx="9074797" cy="557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723">
                  <a:extLst>
                    <a:ext uri="{9D8B030D-6E8A-4147-A177-3AD203B41FA5}">
                      <a16:colId xmlns:a16="http://schemas.microsoft.com/office/drawing/2014/main" val="1748858085"/>
                    </a:ext>
                  </a:extLst>
                </a:gridCol>
                <a:gridCol w="986135">
                  <a:extLst>
                    <a:ext uri="{9D8B030D-6E8A-4147-A177-3AD203B41FA5}">
                      <a16:colId xmlns:a16="http://schemas.microsoft.com/office/drawing/2014/main" val="231829541"/>
                    </a:ext>
                  </a:extLst>
                </a:gridCol>
                <a:gridCol w="2319040">
                  <a:extLst>
                    <a:ext uri="{9D8B030D-6E8A-4147-A177-3AD203B41FA5}">
                      <a16:colId xmlns:a16="http://schemas.microsoft.com/office/drawing/2014/main" val="376506699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3396777156"/>
                    </a:ext>
                  </a:extLst>
                </a:gridCol>
                <a:gridCol w="2359624">
                  <a:extLst>
                    <a:ext uri="{9D8B030D-6E8A-4147-A177-3AD203B41FA5}">
                      <a16:colId xmlns:a16="http://schemas.microsoft.com/office/drawing/2014/main" val="10936829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Agent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Cloud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SAP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13398"/>
                  </a:ext>
                </a:extLst>
              </a:tr>
              <a:tr h="52647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037918"/>
                  </a:ext>
                </a:extLst>
              </a:tr>
            </a:tbl>
          </a:graphicData>
        </a:graphic>
      </p:graphicFrame>
      <p:sp>
        <p:nvSpPr>
          <p:cNvPr id="144" name="Text Box 64">
            <a:extLst>
              <a:ext uri="{FF2B5EF4-FFF2-40B4-BE49-F238E27FC236}">
                <a16:creationId xmlns:a16="http://schemas.microsoft.com/office/drawing/2014/main" id="{3146E66C-947C-C08E-38A4-D859EBC0C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3218" y="876300"/>
            <a:ext cx="2430307" cy="5579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서비스딜러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자동 매핑</a:t>
            </a:r>
            <a:b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계정 생성 시 개인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정보 제공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동의 확보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계정주가 실체 차량의 소유주인지</a:t>
            </a:r>
            <a:b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확인하기 위한 </a:t>
            </a:r>
            <a: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Parameter</a:t>
            </a: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b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고객사업자번호를 쓰고자 함</a:t>
            </a:r>
            <a:endParaRPr lang="en-US" altLang="ko-KR" sz="10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타당한지 혹은 대안 정보항목이</a:t>
            </a:r>
            <a:b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있는지 확인 필요</a:t>
            </a:r>
            <a:endParaRPr lang="en-US" altLang="ko-KR" sz="10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</a:t>
            </a: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en-US" altLang="ko-KR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Digital</a:t>
            </a:r>
            <a:r>
              <a:rPr lang="ko-KR" altLang="en-US" sz="1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10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사업자번호 및 </a:t>
            </a:r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확보하고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해당 사업자번호와 </a:t>
            </a:r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SAP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에 유효하게 저장되어 있는 경우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6213" algn="l" latinLnBrk="1">
              <a:lnSpc>
                <a:spcPct val="120000"/>
              </a:lnSpc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6213" algn="l" latinLnBrk="1">
              <a:lnSpc>
                <a:spcPct val="120000"/>
              </a:lnSpc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해당 고객이 보유한 장비 목록과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서비스딜러 정보를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SAP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로 부터 확보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사업자번호와 </a:t>
            </a:r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받았으나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SAP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의 정보와 일치하지 않는 경우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6213" algn="l" latinLnBrk="1">
              <a:lnSpc>
                <a:spcPct val="120000"/>
              </a:lnSpc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Web/App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로긴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했을 때 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정보 수정요구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6213" algn="l" latinLnBrk="1">
              <a:lnSpc>
                <a:spcPct val="120000"/>
              </a:lnSpc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6213" algn="l" latinLnBrk="1">
              <a:lnSpc>
                <a:spcPct val="120000"/>
              </a:lnSpc>
            </a:pPr>
            <a:r>
              <a:rPr lang="en-US" altLang="ko-KR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lang="en-US" altLang="ko-KR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보유 고객이 장비를 추가 구매한 경우</a:t>
            </a:r>
            <a:br>
              <a:rPr lang="en-US" altLang="ko-KR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 장비를 등록하는</a:t>
            </a:r>
            <a:r>
              <a:rPr lang="en-US" altLang="ko-KR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en-US" altLang="ko-KR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700" b="1" i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고려 필요</a:t>
            </a:r>
            <a:endParaRPr lang="en-US" altLang="ko-KR" sz="700" b="1" i="1" u="sng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F63C695-A483-6632-1A22-1417D87AD560}"/>
              </a:ext>
            </a:extLst>
          </p:cNvPr>
          <p:cNvCxnSpPr>
            <a:cxnSpLocks/>
            <a:stCxn id="148" idx="2"/>
            <a:endCxn id="6" idx="0"/>
          </p:cNvCxnSpPr>
          <p:nvPr/>
        </p:nvCxnSpPr>
        <p:spPr>
          <a:xfrm flipH="1">
            <a:off x="4811432" y="2094472"/>
            <a:ext cx="2555" cy="125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724DBA0-34DD-197F-8A61-BC2D49C8E109}"/>
              </a:ext>
            </a:extLst>
          </p:cNvPr>
          <p:cNvSpPr txBox="1"/>
          <p:nvPr/>
        </p:nvSpPr>
        <p:spPr>
          <a:xfrm>
            <a:off x="3913987" y="1863640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신규계정 생성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F2011E9-3544-6040-00DF-E780581FDBA5}"/>
              </a:ext>
            </a:extLst>
          </p:cNvPr>
          <p:cNvSpPr txBox="1"/>
          <p:nvPr/>
        </p:nvSpPr>
        <p:spPr>
          <a:xfrm>
            <a:off x="5923611" y="2541661"/>
            <a:ext cx="113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b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고객사 사업자번호</a:t>
            </a: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E17A1E7-320A-BFB6-5F9C-6D9B4DC9EBBA}"/>
              </a:ext>
            </a:extLst>
          </p:cNvPr>
          <p:cNvSpPr/>
          <p:nvPr/>
        </p:nvSpPr>
        <p:spPr>
          <a:xfrm>
            <a:off x="4686455" y="1463854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S1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147A5C57-9CF6-333F-F531-0ACF5B466649}"/>
              </a:ext>
            </a:extLst>
          </p:cNvPr>
          <p:cNvCxnSpPr>
            <a:cxnSpLocks/>
            <a:stCxn id="157" idx="4"/>
            <a:endCxn id="148" idx="0"/>
          </p:cNvCxnSpPr>
          <p:nvPr/>
        </p:nvCxnSpPr>
        <p:spPr>
          <a:xfrm>
            <a:off x="4812455" y="1715854"/>
            <a:ext cx="1532" cy="147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C6D04B53-9244-380A-F0B3-9C43732E93C0}"/>
              </a:ext>
            </a:extLst>
          </p:cNvPr>
          <p:cNvCxnSpPr>
            <a:cxnSpLocks/>
            <a:stCxn id="13" idx="3"/>
            <a:endCxn id="34" idx="1"/>
          </p:cNvCxnSpPr>
          <p:nvPr/>
        </p:nvCxnSpPr>
        <p:spPr>
          <a:xfrm flipV="1">
            <a:off x="5714388" y="2716124"/>
            <a:ext cx="1529429" cy="263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BA6F6FE2-80F4-A0EB-B54F-64228EF93B8F}"/>
              </a:ext>
            </a:extLst>
          </p:cNvPr>
          <p:cNvSpPr/>
          <p:nvPr/>
        </p:nvSpPr>
        <p:spPr>
          <a:xfrm>
            <a:off x="4677869" y="4753943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455A9D-B7F5-7808-59B1-D7487ABC5C76}"/>
              </a:ext>
            </a:extLst>
          </p:cNvPr>
          <p:cNvCxnSpPr>
            <a:cxnSpLocks/>
            <a:stCxn id="30" idx="2"/>
            <a:endCxn id="17" idx="0"/>
          </p:cNvCxnSpPr>
          <p:nvPr/>
        </p:nvCxnSpPr>
        <p:spPr>
          <a:xfrm flipH="1">
            <a:off x="4803869" y="4591372"/>
            <a:ext cx="1532" cy="16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F22A3BE6-46E2-028E-28CC-16A47A885C5C}"/>
              </a:ext>
            </a:extLst>
          </p:cNvPr>
          <p:cNvSpPr/>
          <p:nvPr/>
        </p:nvSpPr>
        <p:spPr>
          <a:xfrm>
            <a:off x="3879673" y="2220094"/>
            <a:ext cx="1863517" cy="48634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번호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9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44D259-9D9F-06DC-4240-DE7EFF6C8098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4811432" y="2706436"/>
            <a:ext cx="2956" cy="157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E6C975-89E6-B47E-EA8E-F43A698F3093}"/>
              </a:ext>
            </a:extLst>
          </p:cNvPr>
          <p:cNvSpPr txBox="1"/>
          <p:nvPr/>
        </p:nvSpPr>
        <p:spPr>
          <a:xfrm>
            <a:off x="3914388" y="2864143"/>
            <a:ext cx="1800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동의 </a:t>
            </a:r>
            <a:r>
              <a:rPr lang="en-US" altLang="ko-KR" sz="900" b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EAI </a:t>
            </a:r>
            <a:r>
              <a:rPr lang="ko-KR" altLang="en-US" sz="900" b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2313F5-7462-A002-5F58-19FEE734D720}"/>
              </a:ext>
            </a:extLst>
          </p:cNvPr>
          <p:cNvSpPr txBox="1"/>
          <p:nvPr/>
        </p:nvSpPr>
        <p:spPr>
          <a:xfrm>
            <a:off x="4759815" y="2664458"/>
            <a:ext cx="2641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0B6B2D-43B3-470C-181F-6CB2566209F8}"/>
              </a:ext>
            </a:extLst>
          </p:cNvPr>
          <p:cNvSpPr txBox="1"/>
          <p:nvPr/>
        </p:nvSpPr>
        <p:spPr>
          <a:xfrm>
            <a:off x="7013099" y="5144144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D3AFD2-DAE2-DC91-DFE4-39041350A42F}"/>
              </a:ext>
            </a:extLst>
          </p:cNvPr>
          <p:cNvSpPr txBox="1"/>
          <p:nvPr/>
        </p:nvSpPr>
        <p:spPr>
          <a:xfrm>
            <a:off x="3905401" y="3945041"/>
            <a:ext cx="1800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endParaRPr lang="en-US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1-Terminal1-</a:t>
            </a:r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서비스딜러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1..</a:t>
            </a:r>
            <a:b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n-</a:t>
            </a:r>
            <a:r>
              <a:rPr lang="en-US" altLang="ko-KR" sz="9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Terminaln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서비스딜러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b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매핑정보저장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A44A5900-31C5-96CC-A57F-450687AE7505}"/>
              </a:ext>
            </a:extLst>
          </p:cNvPr>
          <p:cNvSpPr/>
          <p:nvPr/>
        </p:nvSpPr>
        <p:spPr>
          <a:xfrm>
            <a:off x="7243817" y="2417819"/>
            <a:ext cx="1705240" cy="59661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영업모듈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9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서비스모듈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?)</a:t>
            </a:r>
            <a:b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고객사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일치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9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F276055-1D29-679F-6F2E-118DA59C7DAD}"/>
              </a:ext>
            </a:extLst>
          </p:cNvPr>
          <p:cNvCxnSpPr>
            <a:cxnSpLocks/>
            <a:stCxn id="34" idx="3"/>
            <a:endCxn id="160" idx="3"/>
          </p:cNvCxnSpPr>
          <p:nvPr/>
        </p:nvCxnSpPr>
        <p:spPr>
          <a:xfrm>
            <a:off x="8949057" y="2716124"/>
            <a:ext cx="69490" cy="2665754"/>
          </a:xfrm>
          <a:prstGeom prst="bentConnector3">
            <a:avLst>
              <a:gd name="adj1" fmla="val 4289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6B5A6CB-C3C0-FA17-BCB7-71FDFB336587}"/>
              </a:ext>
            </a:extLst>
          </p:cNvPr>
          <p:cNvCxnSpPr>
            <a:cxnSpLocks/>
            <a:stCxn id="34" idx="2"/>
            <a:endCxn id="47" idx="0"/>
          </p:cNvCxnSpPr>
          <p:nvPr/>
        </p:nvCxnSpPr>
        <p:spPr>
          <a:xfrm flipH="1">
            <a:off x="8093919" y="3014429"/>
            <a:ext cx="2518" cy="163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C0F810-A892-A003-04F1-280B6454F65F}"/>
              </a:ext>
            </a:extLst>
          </p:cNvPr>
          <p:cNvSpPr txBox="1"/>
          <p:nvPr/>
        </p:nvSpPr>
        <p:spPr>
          <a:xfrm>
            <a:off x="8080667" y="2953804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3D0184-9559-5628-9767-892063B545E5}"/>
              </a:ext>
            </a:extLst>
          </p:cNvPr>
          <p:cNvSpPr txBox="1"/>
          <p:nvPr/>
        </p:nvSpPr>
        <p:spPr>
          <a:xfrm>
            <a:off x="7193919" y="3177463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고객사 소유 차량 목록 추출</a:t>
            </a: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차량별 서비스딜러 정보 추출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15D26-3B57-6759-46CB-5574777F61D2}"/>
              </a:ext>
            </a:extLst>
          </p:cNvPr>
          <p:cNvSpPr txBox="1"/>
          <p:nvPr/>
        </p:nvSpPr>
        <p:spPr>
          <a:xfrm>
            <a:off x="5904499" y="3150593"/>
            <a:ext cx="113978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EQUIPMENT_ID1, Terminal_SN1,</a:t>
            </a:r>
          </a:p>
          <a:p>
            <a:pPr algn="ctr"/>
            <a:r>
              <a:rPr lang="ko-KR" altLang="en-US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서비스딜러</a:t>
            </a:r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algn="ctr"/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algn="ctr"/>
            <a:r>
              <a:rPr lang="en-US" altLang="ko-KR" sz="900" b="1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EQUIPMENT_IDn</a:t>
            </a:r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en-US" altLang="ko-KR" sz="900" b="1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Terminal_SNn</a:t>
            </a:r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en-US" altLang="ko-KR" sz="5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500" b="1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미장착</a:t>
            </a:r>
            <a:r>
              <a:rPr lang="ko-KR" altLang="en-US" sz="5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차량은 </a:t>
            </a:r>
            <a:r>
              <a:rPr lang="en-US" altLang="ko-KR" sz="5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SN</a:t>
            </a:r>
            <a:r>
              <a:rPr lang="ko-KR" altLang="en-US" sz="5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5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5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올 듯</a:t>
            </a:r>
            <a:r>
              <a:rPr lang="en-US" altLang="ko-KR" sz="5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ko-KR" altLang="en-US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서비스딜러</a:t>
            </a:r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3DD748-821C-A97F-1F2D-9AC5F4E191B1}"/>
              </a:ext>
            </a:extLst>
          </p:cNvPr>
          <p:cNvSpPr txBox="1"/>
          <p:nvPr/>
        </p:nvSpPr>
        <p:spPr>
          <a:xfrm>
            <a:off x="8093919" y="5656101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순서도: 판단 159">
            <a:extLst>
              <a:ext uri="{FF2B5EF4-FFF2-40B4-BE49-F238E27FC236}">
                <a16:creationId xmlns:a16="http://schemas.microsoft.com/office/drawing/2014/main" id="{C9DC8FA1-4937-EE94-6ACC-50A2D6D9606E}"/>
              </a:ext>
            </a:extLst>
          </p:cNvPr>
          <p:cNvSpPr/>
          <p:nvPr/>
        </p:nvSpPr>
        <p:spPr>
          <a:xfrm>
            <a:off x="7170444" y="5083573"/>
            <a:ext cx="1848103" cy="59661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사업자번호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일치</a:t>
            </a:r>
            <a:endParaRPr lang="en-US" altLang="ko-KR" sz="9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고객인 경우</a:t>
            </a:r>
            <a:r>
              <a:rPr lang="en-US" altLang="ko-KR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1859197-4992-218A-6334-62673C0D2956}"/>
              </a:ext>
            </a:extLst>
          </p:cNvPr>
          <p:cNvSpPr txBox="1"/>
          <p:nvPr/>
        </p:nvSpPr>
        <p:spPr>
          <a:xfrm>
            <a:off x="3917066" y="5680345"/>
            <a:ext cx="180000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ko-KR" altLang="en-US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로긴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시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번호 재입력 및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재검토 팝업</a:t>
            </a: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8D2CDA71-529B-2672-FF34-9AAEEE7A26F8}"/>
              </a:ext>
            </a:extLst>
          </p:cNvPr>
          <p:cNvCxnSpPr>
            <a:cxnSpLocks/>
            <a:stCxn id="163" idx="1"/>
            <a:endCxn id="6" idx="1"/>
          </p:cNvCxnSpPr>
          <p:nvPr/>
        </p:nvCxnSpPr>
        <p:spPr>
          <a:xfrm rot="10800000">
            <a:off x="3879674" y="2463265"/>
            <a:ext cx="37393" cy="3470996"/>
          </a:xfrm>
          <a:prstGeom prst="bentConnector3">
            <a:avLst>
              <a:gd name="adj1" fmla="val 50824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26EDD79-C6B8-484B-6536-563F72D82DFE}"/>
              </a:ext>
            </a:extLst>
          </p:cNvPr>
          <p:cNvSpPr txBox="1"/>
          <p:nvPr/>
        </p:nvSpPr>
        <p:spPr>
          <a:xfrm>
            <a:off x="5960595" y="5607642"/>
            <a:ext cx="113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사업자번호 불일치</a:t>
            </a:r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return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417F476-A4D6-2D7F-79FE-B790E4FE1C85}"/>
              </a:ext>
            </a:extLst>
          </p:cNvPr>
          <p:cNvSpPr txBox="1"/>
          <p:nvPr/>
        </p:nvSpPr>
        <p:spPr>
          <a:xfrm>
            <a:off x="8969639" y="2697627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019FFA-14EE-FBA1-5B9B-E3B7795DD0C3}"/>
              </a:ext>
            </a:extLst>
          </p:cNvPr>
          <p:cNvSpPr txBox="1"/>
          <p:nvPr/>
        </p:nvSpPr>
        <p:spPr>
          <a:xfrm>
            <a:off x="8080598" y="5839352"/>
            <a:ext cx="1253805" cy="180425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사업자번호 입력 오류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D50D926-28A6-B0C9-9FA0-F2B9CFEA1280}"/>
              </a:ext>
            </a:extLst>
          </p:cNvPr>
          <p:cNvSpPr txBox="1"/>
          <p:nvPr/>
        </p:nvSpPr>
        <p:spPr>
          <a:xfrm>
            <a:off x="6905781" y="4989926"/>
            <a:ext cx="1454402" cy="180425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sz="700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ko-KR" altLang="en-US" sz="700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 오류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550BB-35A1-E121-62AF-BEED61D5DA04}"/>
              </a:ext>
            </a:extLst>
          </p:cNvPr>
          <p:cNvSpPr txBox="1"/>
          <p:nvPr/>
        </p:nvSpPr>
        <p:spPr>
          <a:xfrm>
            <a:off x="3911431" y="5197436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ko-KR" altLang="en-US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로긴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시 </a:t>
            </a: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재입력 팝업</a:t>
            </a: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0BEF0F-10BC-E53B-9194-87260FA53708}"/>
              </a:ext>
            </a:extLst>
          </p:cNvPr>
          <p:cNvCxnSpPr>
            <a:cxnSpLocks/>
            <a:stCxn id="47" idx="1"/>
            <a:endCxn id="197" idx="3"/>
          </p:cNvCxnSpPr>
          <p:nvPr/>
        </p:nvCxnSpPr>
        <p:spPr>
          <a:xfrm flipH="1">
            <a:off x="5825014" y="3362129"/>
            <a:ext cx="1368905" cy="161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989C242C-8942-2CAA-502A-6D7BA4416223}"/>
              </a:ext>
            </a:extLst>
          </p:cNvPr>
          <p:cNvSpPr txBox="1"/>
          <p:nvPr/>
        </p:nvSpPr>
        <p:spPr>
          <a:xfrm>
            <a:off x="5654904" y="2265042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1CD709B-445E-448D-1239-BC5867C2BF3F}"/>
              </a:ext>
            </a:extLst>
          </p:cNvPr>
          <p:cNvSpPr/>
          <p:nvPr/>
        </p:nvSpPr>
        <p:spPr>
          <a:xfrm>
            <a:off x="6539680" y="1469820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B8F306BF-9DC7-9190-99AA-FC1EC4F83A06}"/>
              </a:ext>
            </a:extLst>
          </p:cNvPr>
          <p:cNvCxnSpPr>
            <a:cxnSpLocks/>
            <a:stCxn id="20" idx="1"/>
            <a:endCxn id="6" idx="1"/>
          </p:cNvCxnSpPr>
          <p:nvPr/>
        </p:nvCxnSpPr>
        <p:spPr>
          <a:xfrm rot="10800000">
            <a:off x="3879673" y="2463266"/>
            <a:ext cx="31758" cy="2918837"/>
          </a:xfrm>
          <a:prstGeom prst="bentConnector3">
            <a:avLst>
              <a:gd name="adj1" fmla="val 59716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47486502-03C7-226A-5533-48EBFBE68968}"/>
              </a:ext>
            </a:extLst>
          </p:cNvPr>
          <p:cNvCxnSpPr>
            <a:cxnSpLocks/>
            <a:stCxn id="160" idx="1"/>
            <a:endCxn id="20" idx="3"/>
          </p:cNvCxnSpPr>
          <p:nvPr/>
        </p:nvCxnSpPr>
        <p:spPr>
          <a:xfrm flipH="1">
            <a:off x="5711431" y="5381878"/>
            <a:ext cx="1459013" cy="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9C54826-1712-72A8-4666-D1CEEE076355}"/>
              </a:ext>
            </a:extLst>
          </p:cNvPr>
          <p:cNvSpPr txBox="1"/>
          <p:nvPr/>
        </p:nvSpPr>
        <p:spPr>
          <a:xfrm>
            <a:off x="2205402" y="3953645"/>
            <a:ext cx="1472958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</a:t>
            </a:r>
            <a:r>
              <a:rPr lang="ko-KR" altLang="en-US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미장착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장비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고객 장비목록에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미반영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E68DF20-20D1-0530-5206-5959E7242E1B}"/>
              </a:ext>
            </a:extLst>
          </p:cNvPr>
          <p:cNvCxnSpPr>
            <a:cxnSpLocks/>
            <a:stCxn id="197" idx="2"/>
            <a:endCxn id="30" idx="0"/>
          </p:cNvCxnSpPr>
          <p:nvPr/>
        </p:nvCxnSpPr>
        <p:spPr>
          <a:xfrm flipH="1">
            <a:off x="4805401" y="3735729"/>
            <a:ext cx="4818" cy="20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순서도: 판단 196">
            <a:extLst>
              <a:ext uri="{FF2B5EF4-FFF2-40B4-BE49-F238E27FC236}">
                <a16:creationId xmlns:a16="http://schemas.microsoft.com/office/drawing/2014/main" id="{6EFA6866-C2BE-F0AE-ED0B-7D1175AC3C3E}"/>
              </a:ext>
            </a:extLst>
          </p:cNvPr>
          <p:cNvSpPr/>
          <p:nvPr/>
        </p:nvSpPr>
        <p:spPr>
          <a:xfrm>
            <a:off x="3795424" y="3312526"/>
            <a:ext cx="2029590" cy="42320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</a:t>
            </a:r>
            <a: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단말기 매핑 정보</a:t>
            </a:r>
            <a:br>
              <a: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有</a:t>
            </a:r>
            <a:r>
              <a:rPr lang="en-US" altLang="ko-KR" sz="9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9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07C5D43-44C3-128F-1718-0101F9E58E7F}"/>
              </a:ext>
            </a:extLst>
          </p:cNvPr>
          <p:cNvSpPr txBox="1"/>
          <p:nvPr/>
        </p:nvSpPr>
        <p:spPr>
          <a:xfrm>
            <a:off x="4775347" y="3689724"/>
            <a:ext cx="2641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697F2DE-FF71-436A-8669-79AB362CF0E9}"/>
              </a:ext>
            </a:extLst>
          </p:cNvPr>
          <p:cNvSpPr txBox="1"/>
          <p:nvPr/>
        </p:nvSpPr>
        <p:spPr>
          <a:xfrm>
            <a:off x="3676094" y="3312526"/>
            <a:ext cx="246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75481C-5A9A-C969-C5C6-5BB208D52447}"/>
              </a:ext>
            </a:extLst>
          </p:cNvPr>
          <p:cNvSpPr/>
          <p:nvPr/>
        </p:nvSpPr>
        <p:spPr>
          <a:xfrm>
            <a:off x="2815314" y="4625716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End</a:t>
            </a:r>
            <a:endParaRPr lang="ko-KR" altLang="en-US" sz="7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2A565492-7C85-5F73-926A-8DA5440C6B3B}"/>
              </a:ext>
            </a:extLst>
          </p:cNvPr>
          <p:cNvCxnSpPr>
            <a:cxnSpLocks/>
            <a:stCxn id="181" idx="2"/>
            <a:endCxn id="215" idx="0"/>
          </p:cNvCxnSpPr>
          <p:nvPr/>
        </p:nvCxnSpPr>
        <p:spPr>
          <a:xfrm flipH="1">
            <a:off x="2941314" y="4461476"/>
            <a:ext cx="567" cy="164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6AD1352-04A5-A733-207E-9C5EF8B6A536}"/>
              </a:ext>
            </a:extLst>
          </p:cNvPr>
          <p:cNvCxnSpPr>
            <a:cxnSpLocks/>
            <a:stCxn id="197" idx="1"/>
            <a:endCxn id="181" idx="0"/>
          </p:cNvCxnSpPr>
          <p:nvPr/>
        </p:nvCxnSpPr>
        <p:spPr>
          <a:xfrm rot="10800000" flipV="1">
            <a:off x="2941882" y="3524127"/>
            <a:ext cx="853543" cy="4295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60D7D29-8FAA-EBDA-038A-6BA878B80BA5}"/>
              </a:ext>
            </a:extLst>
          </p:cNvPr>
          <p:cNvCxnSpPr>
            <a:cxnSpLocks/>
            <a:stCxn id="160" idx="2"/>
            <a:endCxn id="163" idx="3"/>
          </p:cNvCxnSpPr>
          <p:nvPr/>
        </p:nvCxnSpPr>
        <p:spPr>
          <a:xfrm rot="5400000">
            <a:off x="6778742" y="4618507"/>
            <a:ext cx="254078" cy="23774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6EA8BB-3432-D9C4-6081-1D7BC8DA3168}"/>
              </a:ext>
            </a:extLst>
          </p:cNvPr>
          <p:cNvSpPr txBox="1"/>
          <p:nvPr/>
        </p:nvSpPr>
        <p:spPr>
          <a:xfrm>
            <a:off x="5939574" y="5043894"/>
            <a:ext cx="113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b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불일치</a:t>
            </a:r>
            <a:r>
              <a:rPr lang="en-US" altLang="ko-KR" sz="9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return</a:t>
            </a:r>
            <a:endParaRPr lang="ko-KR" altLang="en-US" sz="9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FB60008-C21E-79AB-9E8D-F8C6C42EEF60}"/>
              </a:ext>
            </a:extLst>
          </p:cNvPr>
          <p:cNvSpPr/>
          <p:nvPr/>
        </p:nvSpPr>
        <p:spPr>
          <a:xfrm>
            <a:off x="3429462" y="2845767"/>
            <a:ext cx="252000" cy="25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2C07A32-56E1-EB4C-2275-9CDCB4B9B0A4}"/>
              </a:ext>
            </a:extLst>
          </p:cNvPr>
          <p:cNvCxnSpPr>
            <a:cxnSpLocks/>
            <a:stCxn id="134" idx="6"/>
            <a:endCxn id="13" idx="1"/>
          </p:cNvCxnSpPr>
          <p:nvPr/>
        </p:nvCxnSpPr>
        <p:spPr>
          <a:xfrm>
            <a:off x="3681462" y="2971767"/>
            <a:ext cx="232926" cy="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D355485-E0E6-983C-827A-464F6E8FCEF4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5743190" y="2092252"/>
            <a:ext cx="922490" cy="3710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DE5E066-E5AC-BD48-4559-94C6C34FFC12}"/>
              </a:ext>
            </a:extLst>
          </p:cNvPr>
          <p:cNvSpPr txBox="1"/>
          <p:nvPr/>
        </p:nvSpPr>
        <p:spPr>
          <a:xfrm>
            <a:off x="5900966" y="1861420"/>
            <a:ext cx="152942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미입력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가입 동의 확보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96DD51A-D1D5-26AF-DDD5-E7B3C7201823}"/>
              </a:ext>
            </a:extLst>
          </p:cNvPr>
          <p:cNvCxnSpPr>
            <a:cxnSpLocks/>
            <a:stCxn id="31" idx="0"/>
            <a:endCxn id="143" idx="4"/>
          </p:cNvCxnSpPr>
          <p:nvPr/>
        </p:nvCxnSpPr>
        <p:spPr>
          <a:xfrm flipV="1">
            <a:off x="6665680" y="1721820"/>
            <a:ext cx="0" cy="13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EE7A79-5AFC-A94D-4E59-A331D3AB639A}"/>
              </a:ext>
            </a:extLst>
          </p:cNvPr>
          <p:cNvSpPr txBox="1"/>
          <p:nvPr/>
        </p:nvSpPr>
        <p:spPr>
          <a:xfrm>
            <a:off x="7298428" y="4000520"/>
            <a:ext cx="1695492" cy="442035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*Web </a:t>
            </a:r>
            <a:r>
              <a:rPr lang="ko-KR" altLang="en-US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 시 동의 받는</a:t>
            </a:r>
            <a:br>
              <a:rPr lang="en-US" altLang="ko-KR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개인</a:t>
            </a:r>
            <a:r>
              <a:rPr lang="en-US" altLang="ko-KR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동의서 상 한번의 동의로 고객이 보유한 전체 장비를 조회할 수 있다는 내용 추가 필요</a:t>
            </a:r>
          </a:p>
        </p:txBody>
      </p:sp>
    </p:spTree>
    <p:extLst>
      <p:ext uri="{BB962C8B-B14F-4D97-AF65-F5344CB8AC3E}">
        <p14:creationId xmlns:p14="http://schemas.microsoft.com/office/powerpoint/2010/main" val="157087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60E85249-3136-6B14-39A4-B3AD9DA4A554}"/>
              </a:ext>
            </a:extLst>
          </p:cNvPr>
          <p:cNvSpPr txBox="1">
            <a:spLocks/>
          </p:cNvSpPr>
          <p:nvPr/>
        </p:nvSpPr>
        <p:spPr>
          <a:xfrm>
            <a:off x="216817" y="111167"/>
            <a:ext cx="11667804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 dirty="0">
                <a:solidFill>
                  <a:srgbClr val="005EB8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[TO-BE]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③ 장비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(Temporary)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Noto Sans KR"/>
                <a:ea typeface="Noto Sans KR"/>
                <a:cs typeface="+mn-cs"/>
              </a:rPr>
              <a:t>호기 변경 </a:t>
            </a:r>
            <a:r>
              <a:rPr lang="ko-KR" altLang="en-US">
                <a:latin typeface="Noto Sans KR"/>
                <a:ea typeface="Noto Sans KR"/>
              </a:rPr>
              <a:t>프로세스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5EB8"/>
              </a:solidFill>
              <a:effectLst/>
              <a:uLnTx/>
              <a:uFillTx/>
              <a:latin typeface="Noto Sans KR"/>
              <a:ea typeface="Noto Sans KR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F8CE6F-801F-0A36-C01D-890E93CC9B94}"/>
              </a:ext>
            </a:extLst>
          </p:cNvPr>
          <p:cNvGraphicFramePr>
            <a:graphicFrameLocks noGrp="1"/>
          </p:cNvGraphicFramePr>
          <p:nvPr/>
        </p:nvGraphicFramePr>
        <p:xfrm>
          <a:off x="272820" y="876300"/>
          <a:ext cx="9074797" cy="557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723">
                  <a:extLst>
                    <a:ext uri="{9D8B030D-6E8A-4147-A177-3AD203B41FA5}">
                      <a16:colId xmlns:a16="http://schemas.microsoft.com/office/drawing/2014/main" val="1748858085"/>
                    </a:ext>
                  </a:extLst>
                </a:gridCol>
                <a:gridCol w="986135">
                  <a:extLst>
                    <a:ext uri="{9D8B030D-6E8A-4147-A177-3AD203B41FA5}">
                      <a16:colId xmlns:a16="http://schemas.microsoft.com/office/drawing/2014/main" val="231829541"/>
                    </a:ext>
                  </a:extLst>
                </a:gridCol>
                <a:gridCol w="2319040">
                  <a:extLst>
                    <a:ext uri="{9D8B030D-6E8A-4147-A177-3AD203B41FA5}">
                      <a16:colId xmlns:a16="http://schemas.microsoft.com/office/drawing/2014/main" val="376506699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3396777156"/>
                    </a:ext>
                  </a:extLst>
                </a:gridCol>
                <a:gridCol w="2359624">
                  <a:extLst>
                    <a:ext uri="{9D8B030D-6E8A-4147-A177-3AD203B41FA5}">
                      <a16:colId xmlns:a16="http://schemas.microsoft.com/office/drawing/2014/main" val="10936829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Agent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Cloud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SAP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13398"/>
                  </a:ext>
                </a:extLst>
              </a:tr>
              <a:tr h="52647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037918"/>
                  </a:ext>
                </a:extLst>
              </a:tr>
            </a:tbl>
          </a:graphicData>
        </a:graphic>
      </p:graphicFrame>
      <p:sp>
        <p:nvSpPr>
          <p:cNvPr id="144" name="Text Box 64">
            <a:extLst>
              <a:ext uri="{FF2B5EF4-FFF2-40B4-BE49-F238E27FC236}">
                <a16:creationId xmlns:a16="http://schemas.microsoft.com/office/drawing/2014/main" id="{3146E66C-947C-C08E-38A4-D859EBC0C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3218" y="876300"/>
            <a:ext cx="2430307" cy="5579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[Temporary </a:t>
            </a:r>
            <a:r>
              <a:rPr lang="ko-KR" altLang="en-US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호기 변경 프로세스</a:t>
            </a:r>
            <a:r>
              <a:rPr lang="en-US" altLang="ko-KR" sz="10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Temporary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호기를 사용하는 중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수집한 차량정보는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정식 </a:t>
            </a:r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변경한 후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관리가 어려움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l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호기 변경 전 월 통계 처리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필요 시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 논의 필요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PKMT+Terminal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SN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Equipment_No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PKMT+machine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SN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로 분리 관리 중</a:t>
            </a:r>
            <a:endParaRPr lang="en-US" altLang="ko-KR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lnSpc>
                <a:spcPct val="120000"/>
              </a:lnSpc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변경 시점에 일 배치 돌리는 것이 좋다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24DBA0-34DD-197F-8A61-BC2D49C8E109}"/>
              </a:ext>
            </a:extLst>
          </p:cNvPr>
          <p:cNvSpPr txBox="1"/>
          <p:nvPr/>
        </p:nvSpPr>
        <p:spPr>
          <a:xfrm>
            <a:off x="3913987" y="2869480"/>
            <a:ext cx="180000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Temporary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호기 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PKMT+Terminal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S/N)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통계 처리 완료</a:t>
            </a: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E17A1E7-320A-BFB6-5F9C-6D9B4DC9EBBA}"/>
              </a:ext>
            </a:extLst>
          </p:cNvPr>
          <p:cNvSpPr/>
          <p:nvPr/>
        </p:nvSpPr>
        <p:spPr>
          <a:xfrm>
            <a:off x="4686455" y="2366824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lang="ko-KR" altLang="en-US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147A5C57-9CF6-333F-F531-0ACF5B466649}"/>
              </a:ext>
            </a:extLst>
          </p:cNvPr>
          <p:cNvCxnSpPr>
            <a:cxnSpLocks/>
            <a:stCxn id="157" idx="4"/>
            <a:endCxn id="148" idx="0"/>
          </p:cNvCxnSpPr>
          <p:nvPr/>
        </p:nvCxnSpPr>
        <p:spPr>
          <a:xfrm>
            <a:off x="4812455" y="2618824"/>
            <a:ext cx="1532" cy="250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7501022-D8EB-BAFE-E27F-5B4C4A08E8AF}"/>
              </a:ext>
            </a:extLst>
          </p:cNvPr>
          <p:cNvSpPr/>
          <p:nvPr/>
        </p:nvSpPr>
        <p:spPr>
          <a:xfrm>
            <a:off x="4686388" y="4184979"/>
            <a:ext cx="252000" cy="252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End</a:t>
            </a:r>
            <a:endParaRPr lang="ko-KR" altLang="en-US" sz="7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3F62AA-03C1-326F-2417-2AFACF7016D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4812388" y="3937091"/>
            <a:ext cx="1532" cy="247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D11F6D-9F91-C281-BC38-74359C9C0C35}"/>
              </a:ext>
            </a:extLst>
          </p:cNvPr>
          <p:cNvSpPr txBox="1"/>
          <p:nvPr/>
        </p:nvSpPr>
        <p:spPr>
          <a:xfrm>
            <a:off x="3913920" y="3567759"/>
            <a:ext cx="180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Temporary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호기를 </a:t>
            </a:r>
            <a:r>
              <a:rPr lang="en-US" altLang="ko-KR" sz="9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Equipment_ID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9EF5BC-116C-944B-E0E2-137F02B22BE7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813920" y="3358447"/>
            <a:ext cx="4818" cy="20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367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xMzBP3SXyxsljlovYxb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6">
      <a:majorFont>
        <a:latin typeface="Calibri"/>
        <a:ea typeface="Noto Sans CJK KR Regular"/>
        <a:cs typeface=""/>
      </a:majorFont>
      <a:minorFont>
        <a:latin typeface="Calibri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60000"/>
            <a:lumOff val="40000"/>
          </a:schemeClr>
        </a:solidFill>
        <a:ln w="9525">
          <a:noFill/>
        </a:ln>
      </a:spPr>
      <a:bodyPr rot="0" spcFirstLastPara="0" vertOverflow="overflow" horzOverflow="overflow" vert="horz" wrap="square" lIns="3600" tIns="45720" rIns="360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b="1" dirty="0" smtClean="0">
            <a:solidFill>
              <a:schemeClr val="bg1"/>
            </a:solidFill>
            <a:latin typeface="Arial" panose="020B0604020202020204" pitchFamily="34" charset="0"/>
            <a:ea typeface="Noto Sans KR Light" panose="020B030000000000000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 w="6350">
          <a:noFill/>
        </a:ln>
      </a:spPr>
      <a:bodyPr wrap="square">
        <a:spAutoFit/>
      </a:bodyPr>
      <a:lstStyle>
        <a:defPPr algn="l">
          <a:defRPr sz="1400" dirty="0" err="1" smtClean="0">
            <a:solidFill>
              <a:schemeClr val="tx1"/>
            </a:solidFill>
            <a:ea typeface="Noto Sans KR Light" panose="020B030000000000000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C3E7787C-71E8-4929-9F60-54A1DD757C8E}" vid="{019229EE-B66E-41CB-8A47-E7C041CF61D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616769-45ed-43a5-a6ca-1cde0533f4e4" xsi:nil="true"/>
    <lcf76f155ced4ddcb4097134ff3c332f xmlns="f5afa38f-2144-4afc-ad95-33176b7e91e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B7B5ADDE6093478B2386AEC75CA16D" ma:contentTypeVersion="15" ma:contentTypeDescription="Create a new document." ma:contentTypeScope="" ma:versionID="44ed1e25ee6c0ccc2408427069f977e1">
  <xsd:schema xmlns:xsd="http://www.w3.org/2001/XMLSchema" xmlns:xs="http://www.w3.org/2001/XMLSchema" xmlns:p="http://schemas.microsoft.com/office/2006/metadata/properties" xmlns:ns2="f5afa38f-2144-4afc-ad95-33176b7e91e4" xmlns:ns3="db616769-45ed-43a5-a6ca-1cde0533f4e4" targetNamespace="http://schemas.microsoft.com/office/2006/metadata/properties" ma:root="true" ma:fieldsID="4062748c22d81b5400ae8c78b0c829c1" ns2:_="" ns3:_="">
    <xsd:import namespace="f5afa38f-2144-4afc-ad95-33176b7e91e4"/>
    <xsd:import namespace="db616769-45ed-43a5-a6ca-1cde0533f4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fa38f-2144-4afc-ad95-33176b7e91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8a7d0b2-06ec-47a5-9bd5-a2ea2905d2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616769-45ed-43a5-a6ca-1cde0533f4e4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45601e1f-7a24-4894-a174-c6ab011a119d}" ma:internalName="TaxCatchAll" ma:showField="CatchAllData" ma:web="db616769-45ed-43a5-a6ca-1cde0533f4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AAD9C1-D741-4AF1-849F-82B13DCEAFA0}">
  <ds:schemaRefs>
    <ds:schemaRef ds:uri="db616769-45ed-43a5-a6ca-1cde0533f4e4"/>
    <ds:schemaRef ds:uri="f5afa38f-2144-4afc-ad95-33176b7e91e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914C058-B6AB-4A29-A61E-79EC51DDAE62}">
  <ds:schemaRefs>
    <ds:schemaRef ds:uri="db616769-45ed-43a5-a6ca-1cde0533f4e4"/>
    <ds:schemaRef ds:uri="f5afa38f-2144-4afc-ad95-33176b7e91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1BA3701-416B-48E1-A21C-0EEF2FE7B2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6</Notes>
  <HiddenSlides>13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테마1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김승태(Seungtae Kim) 수석 Doosan Bobcat</dc:creator>
  <cp:revision>2</cp:revision>
  <dcterms:created xsi:type="dcterms:W3CDTF">2024-07-22T05:28:41Z</dcterms:created>
  <dcterms:modified xsi:type="dcterms:W3CDTF">2025-03-26T04:50:40Z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0x010100EFB7B5ADDE6093478B2386AEC75CA16D</vt:lpwstr>
  </property>
</Properties>
</file>